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77" r:id="rId5"/>
    <p:sldId id="264" r:id="rId6"/>
    <p:sldId id="276" r:id="rId7"/>
    <p:sldId id="275" r:id="rId8"/>
    <p:sldId id="266" r:id="rId9"/>
    <p:sldId id="278" r:id="rId10"/>
    <p:sldId id="267" r:id="rId11"/>
    <p:sldId id="272" r:id="rId12"/>
    <p:sldId id="260" r:id="rId13"/>
    <p:sldId id="261" r:id="rId14"/>
    <p:sldId id="271" r:id="rId15"/>
    <p:sldId id="27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11635B-E7A4-4B6B-939B-48F12DCF1AC7}">
          <p14:sldIdLst>
            <p14:sldId id="256"/>
            <p14:sldId id="258"/>
            <p14:sldId id="259"/>
            <p14:sldId id="277"/>
            <p14:sldId id="264"/>
            <p14:sldId id="276"/>
            <p14:sldId id="275"/>
            <p14:sldId id="266"/>
            <p14:sldId id="278"/>
            <p14:sldId id="267"/>
            <p14:sldId id="272"/>
            <p14:sldId id="260"/>
            <p14:sldId id="261"/>
            <p14:sldId id="271"/>
            <p14:sldId id="270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D9E"/>
    <a:srgbClr val="24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2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0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5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04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2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14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6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3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7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1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0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1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8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7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1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3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00F969-8980-44E9-A299-10638669434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FA37-DE08-4CB8-ACBF-D9BC79244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37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23549-5E5E-4060-A759-C8EA1FA4E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250" y="2415404"/>
            <a:ext cx="8825658" cy="3329581"/>
          </a:xfrm>
        </p:spPr>
        <p:txBody>
          <a:bodyPr>
            <a:noAutofit/>
          </a:bodyPr>
          <a:lstStyle/>
          <a:p>
            <a:r>
              <a:rPr lang="ru-RU" sz="5400" b="1" dirty="0"/>
              <a:t>СПОСОБЫ</a:t>
            </a:r>
            <a:br>
              <a:rPr lang="ru-RU" sz="5400" b="1" dirty="0"/>
            </a:br>
            <a:r>
              <a:rPr lang="ru-RU" sz="5400" b="1" dirty="0"/>
              <a:t>УСТРАНЕНИЯ НЕСООТВЕТСТВИЯ КЭЭ</a:t>
            </a:r>
            <a:br>
              <a:rPr lang="ru-RU" sz="5400" b="1" dirty="0"/>
            </a:br>
            <a:r>
              <a:rPr lang="ru-RU" sz="5400" b="1" dirty="0"/>
              <a:t>В СЕТЯХ 0,4 </a:t>
            </a:r>
            <a:r>
              <a:rPr lang="ru-RU" sz="5400" b="1" dirty="0" err="1"/>
              <a:t>кВ</a:t>
            </a:r>
            <a:br>
              <a:rPr lang="ru-RU" sz="5400" b="1" dirty="0"/>
            </a:br>
            <a:endParaRPr lang="ru-RU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F2FD19-6C80-41F7-9595-E6BB86C80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250" y="5070274"/>
            <a:ext cx="8825658" cy="86142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ООО «Вологодский завод промышленных стабилизаторов»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A3F599-0F07-4DD4-BD53-51A49916A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030" y="1230193"/>
            <a:ext cx="3541879" cy="19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608E9-299E-4DD3-AFC5-69CCAACB777A}"/>
              </a:ext>
            </a:extLst>
          </p:cNvPr>
          <p:cNvSpPr txBox="1"/>
          <p:nvPr/>
        </p:nvSpPr>
        <p:spPr>
          <a:xfrm>
            <a:off x="492917" y="243323"/>
            <a:ext cx="1082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+mj-lt"/>
              </a:rPr>
              <a:t>ОПЫТНО-ПРОМЫШЛЕННАЯ ЭКСПЛУАТАЦИЯ В «ЯРЭНЕРГО»</a:t>
            </a:r>
            <a:endParaRPr lang="ru-RU" sz="2400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1A08B-5D10-4EC5-AF8D-F2826123B03F}"/>
              </a:ext>
            </a:extLst>
          </p:cNvPr>
          <p:cNvSpPr txBox="1"/>
          <p:nvPr/>
        </p:nvSpPr>
        <p:spPr>
          <a:xfrm>
            <a:off x="521493" y="886913"/>
            <a:ext cx="10387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ВТОРОЙ ЭТАП</a:t>
            </a:r>
          </a:p>
          <a:p>
            <a:endParaRPr lang="ru-RU" b="1" dirty="0"/>
          </a:p>
          <a:p>
            <a:r>
              <a:rPr lang="ru-RU" dirty="0"/>
              <a:t>       На этом этапе в опытно промышленную эксплуатацию было включено устройство автоматической балансировки (УАБ), установленное в конце магистрали на 25 опоре.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C44415-9ADA-4A1E-A5C8-6D1BF0433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" y="2303229"/>
            <a:ext cx="5047628" cy="34389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3900CA-425E-4401-9FB5-07957EBA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352" y="2303230"/>
            <a:ext cx="5469222" cy="343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2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13790-245A-4EED-9559-49C7BE32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64" y="290259"/>
            <a:ext cx="9108285" cy="1507067"/>
          </a:xfrm>
        </p:spPr>
        <p:txBody>
          <a:bodyPr>
            <a:normAutofit/>
          </a:bodyPr>
          <a:lstStyle/>
          <a:p>
            <a:r>
              <a:rPr lang="ru-RU" sz="2800" b="1" dirty="0"/>
              <a:t>ИТОГИ ПЕРВОЙ ЧАСТИ ОПЭ в «ЯРЭНЕРГО»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2633-71B6-4DEC-90A7-555805CDECFA}"/>
              </a:ext>
            </a:extLst>
          </p:cNvPr>
          <p:cNvSpPr txBox="1"/>
          <p:nvPr/>
        </p:nvSpPr>
        <p:spPr>
          <a:xfrm>
            <a:off x="321465" y="999396"/>
            <a:ext cx="103584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ВЫВОДЫ ПО 2 ЭТАПАМ: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«УАБ» доказал эффективную работу по симметрированию нагрузок фаз, симметрированию напряжений и снижению потерь электроэнергии в линии, в связи с уменьшением тока в нулевом проводе линии в питающем трансформаторе.</a:t>
            </a:r>
          </a:p>
          <a:p>
            <a:pPr algn="just"/>
            <a:r>
              <a:rPr lang="ru-RU" dirty="0"/>
              <a:t>Большая часть потерь напряжения до включения «УАБ» связана с </a:t>
            </a:r>
            <a:r>
              <a:rPr lang="ru-RU" dirty="0" err="1"/>
              <a:t>несимметрией</a:t>
            </a:r>
            <a:r>
              <a:rPr lang="ru-RU" dirty="0"/>
              <a:t> напряжений.</a:t>
            </a:r>
          </a:p>
          <a:p>
            <a:pPr algn="just"/>
            <a:r>
              <a:rPr lang="ru-RU" dirty="0"/>
              <a:t>Симметрирование вручную не дало такого эффекта, как применение «УАБ».</a:t>
            </a:r>
          </a:p>
          <a:p>
            <a:pPr algn="just"/>
            <a:r>
              <a:rPr lang="ru-RU" dirty="0"/>
              <a:t>Эффективная работа «УАБ» и выполненное симметричное подключение однофазных нагрузок позволят решить проблемы сети.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BC251-0D4F-4B96-A374-92B842C75E52}"/>
              </a:ext>
            </a:extLst>
          </p:cNvPr>
          <p:cNvSpPr txBox="1"/>
          <p:nvPr/>
        </p:nvSpPr>
        <p:spPr>
          <a:xfrm>
            <a:off x="399154" y="4557623"/>
            <a:ext cx="102030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настоящий момент проводится 3 этап «Опытное подтверждение эффекта по снижению потерь в сетях с «плохим» качеством ЭЭ.</a:t>
            </a:r>
          </a:p>
          <a:p>
            <a:pPr algn="just"/>
            <a:r>
              <a:rPr lang="ru-RU" dirty="0"/>
              <a:t>Срок завершения ОПЭ до 01.08.2023 года. </a:t>
            </a:r>
          </a:p>
        </p:txBody>
      </p:sp>
    </p:spTree>
    <p:extLst>
      <p:ext uri="{BB962C8B-B14F-4D97-AF65-F5344CB8AC3E}">
        <p14:creationId xmlns:p14="http://schemas.microsoft.com/office/powerpoint/2010/main" val="418559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C4176-5147-4578-82E3-AB53801C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46" y="323324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dirty="0"/>
              <a:t>ПРЕИМУЩЕСТВА «УАБ»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49FE6-66A0-400B-A8C9-13010E10C920}"/>
              </a:ext>
            </a:extLst>
          </p:cNvPr>
          <p:cNvSpPr txBox="1"/>
          <p:nvPr/>
        </p:nvSpPr>
        <p:spPr>
          <a:xfrm>
            <a:off x="571501" y="1057275"/>
            <a:ext cx="97821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cs typeface="Calibri" panose="020F0502020204030204" pitchFamily="34" charset="0"/>
              </a:rPr>
              <a:t>Оборудование произвело симметрирование напряжений и показало хороший эффект по приведению напряжений к нормативам ГОСТ. Также УАБ имеет привлекательную цену, относительно других применяемых решений на рынке устройств улучшения качества электроэнергии и при этом обладает рядом преимуществ: </a:t>
            </a:r>
          </a:p>
          <a:p>
            <a:pPr algn="just"/>
            <a:endParaRPr lang="ru-RU" sz="1600" dirty="0">
              <a:cs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>
                <a:cs typeface="Calibri" panose="020F0502020204030204" pitchFamily="34" charset="0"/>
              </a:rPr>
              <a:t>Улучшение качества ЭЭ и симметрирование напряжений проявляется по всей длине линии 0,4 кВ.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cs typeface="Calibri" panose="020F0502020204030204" pitchFamily="34" charset="0"/>
              </a:rPr>
              <a:t>За счет симметрирования напряжений и уменьшения их разброса, ВЛ становится регулируемой из питающего центра (ПБВ), а также на уровне выше регулируемой с помощью РПН/АРН (становится возможно эффективное автоматическое или сезонное управление режимом энергосистемы). При сильной несимметрии это невозможно без выхода из строя электроприемников потребителей. 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cs typeface="Calibri" panose="020F0502020204030204" pitchFamily="34" charset="0"/>
              </a:rPr>
              <a:t>Не нужно делать разрыв линии для подключения устройства (надежность электроснабжения линии, удобство/быстрота монтажа). Устройство имеет также свою защиту от КЗ и улучшает надежность ВЛ. 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cs typeface="Calibri" panose="020F0502020204030204" pitchFamily="34" charset="0"/>
              </a:rPr>
              <a:t>Уменьшаются потери на несимметрию (на большую величину, чем вносимые устройством потери), а также снижаются потери за счет повышения напряжений загруженных фаз общая величина потерь в линии снижается (снижение потерь). Возможна окупаемость за счет снижения потерь.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cs typeface="Calibri" panose="020F0502020204030204" pitchFamily="34" charset="0"/>
              </a:rPr>
              <a:t>Более высокая надежность самого устройства в связи с отсутствием коммутаций ответвлений обмоток (надежность устройства). 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cs typeface="Calibri" panose="020F0502020204030204" pitchFamily="34" charset="0"/>
              </a:rPr>
              <a:t>Улучшается чувствительность защит к однофазным замыканиям (электробезопасность).</a:t>
            </a:r>
          </a:p>
        </p:txBody>
      </p:sp>
    </p:spTree>
    <p:extLst>
      <p:ext uri="{BB962C8B-B14F-4D97-AF65-F5344CB8AC3E}">
        <p14:creationId xmlns:p14="http://schemas.microsoft.com/office/powerpoint/2010/main" val="413804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E61AF-7ABF-4429-AFE2-F7F488BD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4" y="299469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dirty="0"/>
              <a:t>ЦЕЛЕСООБРАЗНОСТЬ ПРИМЕНЕНИЯ «УАБ»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E97D1-B8D6-4FCD-8586-0D234E3ED4DC}"/>
              </a:ext>
            </a:extLst>
          </p:cNvPr>
          <p:cNvSpPr txBox="1"/>
          <p:nvPr/>
        </p:nvSpPr>
        <p:spPr>
          <a:xfrm>
            <a:off x="992981" y="2793206"/>
            <a:ext cx="8808244" cy="271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148C8-DF75-426B-A9D7-7A8FF61C86D7}"/>
              </a:ext>
            </a:extLst>
          </p:cNvPr>
          <p:cNvSpPr txBox="1"/>
          <p:nvPr/>
        </p:nvSpPr>
        <p:spPr>
          <a:xfrm>
            <a:off x="431006" y="1300162"/>
            <a:ext cx="865822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cs typeface="Calibri" panose="020F0502020204030204" pitchFamily="34" charset="0"/>
              </a:rPr>
              <a:t>«УАБ» предназначен для устранения жалоб потребителей за счет симметрирования напряжений и может применяться по прямому назначению без учета дополнительных эффектов, но эффекты по снижению потерь в сетях с «плохим» качеством электроэнергии могут сделать «УАБ» окупаемым, за счет снижения потерь электроэнергии.</a:t>
            </a:r>
          </a:p>
          <a:p>
            <a:pPr algn="just"/>
            <a:endParaRPr lang="ru-RU" sz="1400" dirty="0">
              <a:cs typeface="Calibri" panose="020F0502020204030204" pitchFamily="34" charset="0"/>
            </a:endParaRPr>
          </a:p>
          <a:p>
            <a:pPr algn="just"/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Ориентировочная цена «УАБ» в районе 500 тыс. руб. за 1 ед. (в 2 раза дешевле стабилизаторов напряжения и в 8–10 раз дешевле реконструкции сети). </a:t>
            </a:r>
          </a:p>
          <a:p>
            <a:pPr algn="just"/>
            <a:endParaRPr lang="ru-RU" sz="1400" dirty="0"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cs typeface="Calibri" panose="020F0502020204030204" pitchFamily="34" charset="0"/>
              </a:rPr>
              <a:t>Для возможности соблюдения допустимого по ГОСТ 32144-2013 отклонения напряжения у конечного потребителя необходимо: </a:t>
            </a:r>
            <a:r>
              <a:rPr lang="ru-RU" sz="1400" dirty="0" err="1">
                <a:cs typeface="Calibri" panose="020F0502020204030204" pitchFamily="34" charset="0"/>
              </a:rPr>
              <a:t>симметрировать</a:t>
            </a:r>
            <a:r>
              <a:rPr lang="ru-RU" sz="1400" dirty="0">
                <a:cs typeface="Calibri" panose="020F0502020204030204" pitchFamily="34" charset="0"/>
              </a:rPr>
              <a:t> нагрузку, либо увеличивать сечение провода, а это приводит к росту эксплуатационных или капитальных затрат, либо уменьшать длину линии.</a:t>
            </a:r>
          </a:p>
          <a:p>
            <a:pPr algn="just"/>
            <a:endParaRPr lang="ru-RU" sz="1400" dirty="0">
              <a:cs typeface="Calibri" panose="020F0502020204030204" pitchFamily="34" charset="0"/>
            </a:endParaRPr>
          </a:p>
          <a:p>
            <a:pPr algn="just"/>
            <a:r>
              <a:rPr lang="ru-RU" sz="1400" dirty="0">
                <a:cs typeface="Calibri" panose="020F0502020204030204" pitchFamily="34" charset="0"/>
              </a:rPr>
              <a:t>Для принятия решения об установке УАБ, необходимо знать: мощность питающего трансформатора 6,10/0,4, группу соединения обмоток, параметры магистрали (длина и сечение провода), токовую нагрузку, степень </a:t>
            </a:r>
            <a:r>
              <a:rPr lang="ru-RU" sz="1400" dirty="0" err="1">
                <a:cs typeface="Calibri" panose="020F0502020204030204" pitchFamily="34" charset="0"/>
              </a:rPr>
              <a:t>несимметрии</a:t>
            </a:r>
            <a:r>
              <a:rPr lang="ru-RU" sz="1400" dirty="0">
                <a:cs typeface="Calibri" panose="020F0502020204030204" pitchFamily="34" charset="0"/>
              </a:rPr>
              <a:t> напряжений или токов (или значения напряжений или токов по фазам).</a:t>
            </a:r>
          </a:p>
          <a:p>
            <a:pPr algn="just"/>
            <a:r>
              <a:rPr lang="ru-RU" sz="1400" dirty="0">
                <a:cs typeface="Calibri" panose="020F0502020204030204" pitchFamily="34" charset="0"/>
              </a:rPr>
              <a:t>Срок окупаемости «УАБ» составит PP=Затраты/Э=500 </a:t>
            </a:r>
            <a:r>
              <a:rPr lang="ru-RU" sz="1400" dirty="0" err="1">
                <a:cs typeface="Calibri" panose="020F0502020204030204" pitchFamily="34" charset="0"/>
              </a:rPr>
              <a:t>тыс.руб</a:t>
            </a:r>
            <a:r>
              <a:rPr lang="ru-RU" sz="1400" dirty="0">
                <a:cs typeface="Calibri" panose="020F0502020204030204" pitchFamily="34" charset="0"/>
              </a:rPr>
              <a:t>/101 </a:t>
            </a:r>
            <a:r>
              <a:rPr lang="ru-RU" sz="1400" dirty="0" err="1">
                <a:cs typeface="Calibri" panose="020F0502020204030204" pitchFamily="34" charset="0"/>
              </a:rPr>
              <a:t>тыс.руб</a:t>
            </a:r>
            <a:r>
              <a:rPr lang="ru-RU" sz="1400" dirty="0">
                <a:cs typeface="Calibri" panose="020F0502020204030204" pitchFamily="34" charset="0"/>
              </a:rPr>
              <a:t>=4,95 года. (срок окупаемости посчитан без учета основного эффекта – по улучшению качества электроэнергии, при котором данное оборудование окупаемо сразу, по причине необходимости устранения жалоб потребителей и в 2 раза меньшей стоимостью оборудования «УАБ», чем у аналогичных решений с применением: бустеров, стабилизаторов, вольтодобавочных трансформаторов).</a:t>
            </a:r>
          </a:p>
          <a:p>
            <a:pPr algn="just"/>
            <a:endParaRPr lang="ru-RU" sz="1400" dirty="0">
              <a:cs typeface="Calibri" panose="020F0502020204030204" pitchFamily="34" charset="0"/>
            </a:endParaRPr>
          </a:p>
          <a:p>
            <a:pPr algn="just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7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13790-245A-4EED-9559-49C7BE32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7" y="501220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dirty="0"/>
              <a:t>ВЫВОДЫ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8801B-3310-48E4-B36D-2A7CE77F5B2A}"/>
              </a:ext>
            </a:extLst>
          </p:cNvPr>
          <p:cNvSpPr txBox="1"/>
          <p:nvPr/>
        </p:nvSpPr>
        <p:spPr>
          <a:xfrm>
            <a:off x="-50007" y="1185857"/>
            <a:ext cx="9579769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1334"/>
              </a:spcBef>
              <a:defRPr/>
            </a:pPr>
            <a:r>
              <a:rPr lang="ru-RU" sz="1600" dirty="0">
                <a:cs typeface="Arial"/>
              </a:rPr>
              <a:t>Идеальное решение по техническому присоединению и оперативному устранению несоответствия качества электроэнергии по жалобам потребителей без дополнительных затрат на проектирование и строительство новых линий электропередач и распределительных подстанций.</a:t>
            </a:r>
            <a:endParaRPr lang="ru-RU" sz="1600" dirty="0"/>
          </a:p>
          <a:p>
            <a:pPr marL="469900" algn="just">
              <a:lnSpc>
                <a:spcPct val="100000"/>
              </a:lnSpc>
              <a:spcBef>
                <a:spcPts val="1334"/>
              </a:spcBef>
              <a:defRPr/>
            </a:pPr>
            <a:r>
              <a:rPr lang="ru-RU" sz="1600" dirty="0">
                <a:cs typeface="Arial"/>
              </a:rPr>
              <a:t>Оборудование произведено с применением инновационных технологий и работает под управлением  нового контроллера с обратной связью через GSM канал, с возможностью онлайн контроля за сетью, оповещением об отключении и о несанкционированном вскрытии, вся информация передается на удаленные диспетчерские пункты. А так же отвечает основным требованиям предъявляемым цифровой сети.</a:t>
            </a:r>
            <a:endParaRPr lang="ru-RU" sz="1600" dirty="0"/>
          </a:p>
          <a:p>
            <a:pPr marL="469900" algn="just">
              <a:lnSpc>
                <a:spcPct val="100000"/>
              </a:lnSpc>
              <a:spcBef>
                <a:spcPts val="1334"/>
              </a:spcBef>
              <a:defRPr/>
            </a:pPr>
            <a:r>
              <a:rPr lang="ru-RU" sz="1600" dirty="0"/>
              <a:t>ООО «Вологодский завод промышленных стабилизаторов» (ООО «ВЗПС») является разработчиком и производителем электротехнической продукции для электросетевых компаний РФ, предназначенной для оперативного устранения последствий поставки некачественной электроэнергии потребителям, населению.  В производстве используется собственное ПО и  комплектующие только отечественных производителей. Высокое качество и надежная работа нашего оборудования подтверждены соответствующими   сертификатами, заключениями о пройденных опытно-промышленных эксплуатациях, испытаниями предусмотренными аттестацией ПАО «</a:t>
            </a:r>
            <a:r>
              <a:rPr lang="ru-RU" sz="1600" dirty="0" err="1"/>
              <a:t>Россети</a:t>
            </a:r>
            <a:r>
              <a:rPr lang="ru-RU" sz="1600" dirty="0"/>
              <a:t>», безаварийной работой на протяжении более шести лет на объектах ПАО «</a:t>
            </a:r>
            <a:r>
              <a:rPr lang="ru-RU" sz="1600" dirty="0" err="1"/>
              <a:t>Россети</a:t>
            </a:r>
            <a:r>
              <a:rPr lang="ru-RU" sz="16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32397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FABD6-C053-4B7B-950B-46455265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90" y="265126"/>
            <a:ext cx="10828740" cy="1507067"/>
          </a:xfrm>
        </p:spPr>
        <p:txBody>
          <a:bodyPr>
            <a:normAutofit/>
          </a:bodyPr>
          <a:lstStyle/>
          <a:p>
            <a:r>
              <a:rPr lang="ru-RU" sz="2500" b="1" dirty="0"/>
              <a:t>ПРОВЕДЕННЫЕ ОПЫТНО-ПРОМЫШЛЕННЫЕ ЭКСПЛУАТАЦИИ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D2DD3-1365-476B-BA1B-41FD14939BEF}"/>
              </a:ext>
            </a:extLst>
          </p:cNvPr>
          <p:cNvSpPr txBox="1"/>
          <p:nvPr/>
        </p:nvSpPr>
        <p:spPr>
          <a:xfrm flipH="1">
            <a:off x="344083" y="1046667"/>
            <a:ext cx="959565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 algn="just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1400" b="1" spc="-10" dirty="0">
                <a:cs typeface="Arial"/>
              </a:rPr>
              <a:t>Качество </a:t>
            </a:r>
            <a:r>
              <a:rPr lang="ru-RU" sz="1400" b="1" spc="-5" dirty="0">
                <a:cs typeface="Arial"/>
              </a:rPr>
              <a:t>и надежность нашего оборудования </a:t>
            </a:r>
            <a:r>
              <a:rPr lang="ru-RU" sz="1400" b="1" spc="-10" dirty="0">
                <a:cs typeface="Arial"/>
              </a:rPr>
              <a:t>подтверждены успешным опытом применения </a:t>
            </a:r>
            <a:r>
              <a:rPr lang="ru-RU" sz="1400" b="1" spc="-5" dirty="0">
                <a:cs typeface="Arial"/>
              </a:rPr>
              <a:t>на протяжении пяти лет в ДЗО ПАО «</a:t>
            </a:r>
            <a:r>
              <a:rPr lang="ru-RU" sz="1400" b="1" spc="-5" dirty="0" err="1">
                <a:cs typeface="Arial"/>
              </a:rPr>
              <a:t>Россети</a:t>
            </a:r>
            <a:r>
              <a:rPr lang="ru-RU" sz="1400" b="1" spc="-5" dirty="0">
                <a:cs typeface="Arial"/>
              </a:rPr>
              <a:t>»: </a:t>
            </a:r>
          </a:p>
          <a:p>
            <a:pPr marL="12700" marR="6350" indent="457200" algn="just">
              <a:lnSpc>
                <a:spcPct val="150100"/>
              </a:lnSpc>
              <a:spcBef>
                <a:spcPts val="1180"/>
              </a:spcBef>
              <a:defRPr/>
            </a:pPr>
            <a:endParaRPr lang="ru-RU" sz="1400" spc="-5" dirty="0">
              <a:solidFill>
                <a:srgbClr val="221F1F"/>
              </a:solidFill>
              <a:cs typeface="Arial"/>
            </a:endParaRPr>
          </a:p>
          <a:p>
            <a:pPr marL="12700" marR="6350" indent="457200" algn="just">
              <a:lnSpc>
                <a:spcPct val="150100"/>
              </a:lnSpc>
              <a:spcBef>
                <a:spcPts val="1180"/>
              </a:spcBef>
              <a:defRPr/>
            </a:pPr>
            <a:endParaRPr lang="ru-RU" sz="1400" spc="-5" dirty="0">
              <a:solidFill>
                <a:srgbClr val="221F1F"/>
              </a:solidFill>
              <a:cs typeface="Arial"/>
            </a:endParaRPr>
          </a:p>
          <a:p>
            <a:pPr marL="12700" marR="6350" indent="457200">
              <a:lnSpc>
                <a:spcPct val="150100"/>
              </a:lnSpc>
              <a:spcBef>
                <a:spcPts val="1180"/>
              </a:spcBef>
              <a:defRPr/>
            </a:pPr>
            <a:endParaRPr lang="ru-RU" sz="1400" spc="-5" dirty="0">
              <a:solidFill>
                <a:srgbClr val="221F1F"/>
              </a:solidFill>
              <a:cs typeface="Arial"/>
            </a:endParaRPr>
          </a:p>
          <a:p>
            <a:pPr algn="just">
              <a:defRPr/>
            </a:pPr>
            <a:endParaRPr lang="ru-RU" sz="1200" dirty="0">
              <a:cs typeface="Arial"/>
            </a:endParaRPr>
          </a:p>
          <a:p>
            <a:pPr algn="just">
              <a:defRPr/>
            </a:pPr>
            <a:r>
              <a:rPr lang="ru-RU" sz="1200" dirty="0">
                <a:cs typeface="Arial"/>
              </a:rPr>
              <a:t>По результатам прошедшего 19.12.2019г. заседания технического совета ПАО «</a:t>
            </a:r>
            <a:r>
              <a:rPr lang="ru-RU" sz="1200" dirty="0" err="1">
                <a:cs typeface="Arial"/>
              </a:rPr>
              <a:t>Россети</a:t>
            </a:r>
            <a:r>
              <a:rPr lang="ru-RU" sz="1200" dirty="0">
                <a:cs typeface="Arial"/>
              </a:rPr>
              <a:t>», стабилизаторы «ПКС» рекомендованы к применению на ЛЭП 0,4 </a:t>
            </a:r>
            <a:r>
              <a:rPr lang="ru-RU" sz="1200" dirty="0" err="1">
                <a:cs typeface="Arial"/>
              </a:rPr>
              <a:t>кВ</a:t>
            </a:r>
            <a:r>
              <a:rPr lang="ru-RU" sz="1200" dirty="0">
                <a:cs typeface="Arial"/>
              </a:rPr>
              <a:t>, для обеспечения оперативного устранения нарушений норм качества электрической энергии у потребителей. (Протокол от 25.12.2019г № 3ТС/2019).</a:t>
            </a:r>
          </a:p>
          <a:p>
            <a:pPr algn="just">
              <a:defRPr/>
            </a:pPr>
            <a:endParaRPr lang="ru-RU" sz="1200" dirty="0">
              <a:cs typeface="Arial"/>
            </a:endParaRPr>
          </a:p>
          <a:p>
            <a:pPr algn="just">
              <a:defRPr/>
            </a:pPr>
            <a:r>
              <a:rPr lang="ru-RU" sz="1200" dirty="0">
                <a:cs typeface="Arial"/>
              </a:rPr>
              <a:t>Пройдена аттестация в экспертной организации АО «ФИЦ», уполномоченной проводить аттестацию для ПАО «</a:t>
            </a:r>
            <a:r>
              <a:rPr lang="ru-RU" sz="1200" dirty="0" err="1">
                <a:cs typeface="Arial"/>
              </a:rPr>
              <a:t>Россети</a:t>
            </a:r>
            <a:r>
              <a:rPr lang="ru-RU" sz="1200" dirty="0">
                <a:cs typeface="Arial"/>
              </a:rPr>
              <a:t>», заключение аттестационной комиссии № I3-4/21 от 12.01.2021.</a:t>
            </a:r>
            <a:endParaRPr lang="ru-RU" sz="1200" dirty="0"/>
          </a:p>
          <a:p>
            <a:pPr algn="just">
              <a:defRPr/>
            </a:pPr>
            <a:r>
              <a:rPr lang="ru-RU" sz="1200" dirty="0">
                <a:cs typeface="Arial"/>
              </a:rPr>
              <a:t> </a:t>
            </a:r>
            <a:endParaRPr lang="ru-RU" sz="1200" dirty="0"/>
          </a:p>
          <a:p>
            <a:pPr algn="just">
              <a:defRPr/>
            </a:pPr>
            <a:r>
              <a:rPr lang="ru-RU" sz="1200" dirty="0">
                <a:cs typeface="Arial"/>
              </a:rPr>
              <a:t>Разработана Методика применения ВДТ в распределительных сетях в соответствии с ЕТП ПАО «</a:t>
            </a:r>
            <a:r>
              <a:rPr lang="ru-RU" sz="1200" dirty="0" err="1">
                <a:cs typeface="Arial"/>
              </a:rPr>
              <a:t>Россети</a:t>
            </a:r>
            <a:r>
              <a:rPr lang="ru-RU" sz="1200" dirty="0">
                <a:cs typeface="Arial"/>
              </a:rPr>
              <a:t>» и проведен сравнительный анализ экономической эффективности применения ВДТ в сравнении с другими техническими решениями, такими, как строительство ВЛ 10кВ, а также реконструкция ВЛ-0,4 </a:t>
            </a:r>
            <a:r>
              <a:rPr lang="ru-RU" sz="1200" dirty="0" err="1">
                <a:cs typeface="Arial"/>
              </a:rPr>
              <a:t>кВ.</a:t>
            </a:r>
            <a:endParaRPr lang="ru-RU" sz="1200" dirty="0">
              <a:cs typeface="Arial"/>
            </a:endParaRPr>
          </a:p>
          <a:p>
            <a:pPr algn="just">
              <a:defRPr/>
            </a:pPr>
            <a:r>
              <a:rPr lang="ru-RU" sz="1200" dirty="0">
                <a:cs typeface="Arial"/>
              </a:rPr>
              <a:t> </a:t>
            </a:r>
            <a:endParaRPr lang="ru-RU" sz="1200" dirty="0"/>
          </a:p>
          <a:p>
            <a:pPr algn="just">
              <a:defRPr/>
            </a:pPr>
            <a:r>
              <a:rPr lang="ru-RU" sz="1200" dirty="0">
                <a:cs typeface="Arial"/>
              </a:rPr>
              <a:t>ООО «ВЗПС» разработана программа «Онлайн Электрик: Стабилизатор (Online Electric: </a:t>
            </a:r>
            <a:r>
              <a:rPr lang="ru-RU" sz="1200" dirty="0" err="1">
                <a:cs typeface="Arial"/>
              </a:rPr>
              <a:t>Stabilizator</a:t>
            </a:r>
            <a:r>
              <a:rPr lang="ru-RU" sz="1200" dirty="0">
                <a:cs typeface="Arial"/>
              </a:rPr>
              <a:t>)». Программа предназначена для выбора мест установки промышленных стабилизаторов напряжения в низковольтных электрических сетях.</a:t>
            </a:r>
          </a:p>
          <a:p>
            <a:pPr algn="just">
              <a:defRPr/>
            </a:pPr>
            <a:endParaRPr lang="ru-RU" sz="1200" dirty="0">
              <a:cs typeface="Arial"/>
            </a:endParaRPr>
          </a:p>
          <a:p>
            <a:pPr algn="just">
              <a:defRPr/>
            </a:pPr>
            <a:r>
              <a:rPr lang="ru-RU" sz="1200" dirty="0">
                <a:cs typeface="Arial"/>
              </a:rPr>
              <a:t>Одна из новых разработок ООО «ВЗПС» - Устройства автоматической балансировки напряжений «УАБ» . </a:t>
            </a:r>
            <a:r>
              <a:rPr lang="ru-RU" sz="1200" dirty="0">
                <a:cs typeface="Calibri" panose="020F0502020204030204" pitchFamily="34" charset="0"/>
              </a:rPr>
              <a:t>Оборудование предназначено для устранения жалоб потребителей за счет симметрирования напряжений.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679DF8-63CC-4ED4-858A-76CCADE9D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9" y="1571625"/>
            <a:ext cx="940831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05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06CBA1-85DA-421E-B7B6-08007C8E32A5}"/>
              </a:ext>
            </a:extLst>
          </p:cNvPr>
          <p:cNvSpPr txBox="1"/>
          <p:nvPr/>
        </p:nvSpPr>
        <p:spPr>
          <a:xfrm>
            <a:off x="2243138" y="14787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БЛАГОДАРИМ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C2D4FA-C5B8-4DBA-9CD7-CDCF07A55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372" y="2412113"/>
            <a:ext cx="3810330" cy="2133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8E4395-2578-40A7-B88B-55B1BE7502B9}"/>
              </a:ext>
            </a:extLst>
          </p:cNvPr>
          <p:cNvSpPr txBox="1"/>
          <p:nvPr/>
        </p:nvSpPr>
        <p:spPr>
          <a:xfrm>
            <a:off x="2307431" y="5100638"/>
            <a:ext cx="7708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Адрес: 160010,  г. Вологда, ул. шоссе Белозерское, дом 40, помещение 26</a:t>
            </a:r>
          </a:p>
          <a:p>
            <a:pPr algn="ctr"/>
            <a:r>
              <a:rPr lang="ru-RU" dirty="0"/>
              <a:t>Телефоны:  +7 (8172) 29-15-55,  +7 953 512 01 33</a:t>
            </a:r>
          </a:p>
          <a:p>
            <a:pPr algn="ctr"/>
            <a:r>
              <a:rPr lang="ru-RU" dirty="0"/>
              <a:t>E-mail: info@vzps35.ru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15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43BA1-7AF9-4F12-8699-3909D8BD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87" y="692944"/>
            <a:ext cx="9715025" cy="1507067"/>
          </a:xfrm>
        </p:spPr>
        <p:txBody>
          <a:bodyPr>
            <a:normAutofit/>
          </a:bodyPr>
          <a:lstStyle/>
          <a:p>
            <a:r>
              <a:rPr lang="ru-RU" sz="2800" b="1" dirty="0"/>
              <a:t>КАЧЕСТВО ЭЛЕКТРИЧЕСКОЙ ЭНЕРГИИ В СЕТЯХ 0,4 КВ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9CD98-72D7-48F9-870C-6B3C3A50010B}"/>
              </a:ext>
            </a:extLst>
          </p:cNvPr>
          <p:cNvSpPr txBox="1"/>
          <p:nvPr/>
        </p:nvSpPr>
        <p:spPr>
          <a:xfrm>
            <a:off x="329087" y="1568581"/>
            <a:ext cx="57669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FFFF"/>
                </a:solidFill>
              </a:rPr>
              <a:t>ПРИЧИНЫ НИЗКОГО КАЧЕСТВА</a:t>
            </a:r>
            <a:r>
              <a:rPr lang="ru-RU" b="1" spc="-155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ЭЛЕКТРОЭНЕРГИИ:</a:t>
            </a:r>
          </a:p>
          <a:p>
            <a:pPr algn="just"/>
            <a:endParaRPr lang="ru-RU" b="1" dirty="0">
              <a:solidFill>
                <a:srgbClr val="FFFFFF"/>
              </a:solidFill>
            </a:endParaRPr>
          </a:p>
          <a:p>
            <a:pPr algn="just"/>
            <a:r>
              <a:rPr lang="ru-RU" dirty="0">
                <a:solidFill>
                  <a:srgbClr val="FFFFFF"/>
                </a:solidFill>
              </a:rPr>
              <a:t>В настоящее время в ДЗО ПАО </a:t>
            </a:r>
            <a:r>
              <a:rPr lang="ru-RU" dirty="0" err="1">
                <a:solidFill>
                  <a:srgbClr val="FFFFFF"/>
                </a:solidFill>
              </a:rPr>
              <a:t>Россети</a:t>
            </a:r>
            <a:r>
              <a:rPr lang="ru-RU" dirty="0">
                <a:solidFill>
                  <a:srgbClr val="FFFFFF"/>
                </a:solidFill>
              </a:rPr>
              <a:t> насчитывается более 150 тыс. линий 0,4 </a:t>
            </a:r>
            <a:r>
              <a:rPr lang="ru-RU" dirty="0" err="1">
                <a:solidFill>
                  <a:srgbClr val="FFFFFF"/>
                </a:solidFill>
              </a:rPr>
              <a:t>кВ</a:t>
            </a:r>
            <a:r>
              <a:rPr lang="ru-RU" dirty="0">
                <a:solidFill>
                  <a:srgbClr val="FFFFFF"/>
                </a:solidFill>
              </a:rPr>
              <a:t> общей протяженностью более 200 тыс. км. В подавляющем большинстве это линии постройки (1960–1980 </a:t>
            </a:r>
            <a:r>
              <a:rPr lang="ru-RU" dirty="0" err="1">
                <a:solidFill>
                  <a:srgbClr val="FFFFFF"/>
                </a:solidFill>
              </a:rPr>
              <a:t>г.г</a:t>
            </a:r>
            <a:r>
              <a:rPr lang="ru-RU" dirty="0">
                <a:solidFill>
                  <a:srgbClr val="FFFFFF"/>
                </a:solidFill>
              </a:rPr>
              <a:t>.) и спроектированы без учета современных нагрузок потребителей и норм качества электроэнергии.  На данный момент во многих сельских электрических сетях 0,4 </a:t>
            </a:r>
            <a:r>
              <a:rPr lang="ru-RU" dirty="0" err="1">
                <a:solidFill>
                  <a:srgbClr val="FFFFFF"/>
                </a:solidFill>
              </a:rPr>
              <a:t>кВ</a:t>
            </a:r>
            <a:r>
              <a:rPr lang="ru-RU" dirty="0">
                <a:solidFill>
                  <a:srgbClr val="FFFFFF"/>
                </a:solidFill>
              </a:rPr>
              <a:t> не обеспечено качество электрической энергии и симметричные фазные напряжения. Число жалоб от населения постоянно растет. За последние 5 лет количество жалоб на отклонения напряжения от установленных норм выросло, в среднем, в 6 раз.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2A0C37-E875-4752-BE4E-B3B765ACD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45" y="1878804"/>
            <a:ext cx="6422374" cy="41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3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FABD6-C053-4B7B-950B-46455265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19" y="293702"/>
            <a:ext cx="9402763" cy="1507067"/>
          </a:xfrm>
        </p:spPr>
        <p:txBody>
          <a:bodyPr>
            <a:normAutofit/>
          </a:bodyPr>
          <a:lstStyle/>
          <a:p>
            <a:r>
              <a:rPr lang="ru-RU" sz="2800" b="1" dirty="0"/>
              <a:t>СПОСОБЫ РЕШЕНИЯ ВОПРОСА ОТКЛОНЕНИЯ УРОВНЯ  НАПРЯЖЕНИЯ ОТ ГОСТ 32144-2013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D2DD3-1365-476B-BA1B-41FD14939BEF}"/>
              </a:ext>
            </a:extLst>
          </p:cNvPr>
          <p:cNvSpPr txBox="1"/>
          <p:nvPr/>
        </p:nvSpPr>
        <p:spPr>
          <a:xfrm flipH="1">
            <a:off x="286931" y="1546733"/>
            <a:ext cx="7714069" cy="540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7815" marR="409575" indent="-285750" algn="just">
              <a:lnSpc>
                <a:spcPct val="100000"/>
              </a:lnSpc>
              <a:spcBef>
                <a:spcPts val="100"/>
              </a:spcBef>
              <a:buClr>
                <a:srgbClr val="ED1C24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sz="1600" spc="25" dirty="0"/>
              <a:t>Реконструкция существующих линий 0,4 </a:t>
            </a:r>
            <a:r>
              <a:rPr lang="ru-RU" sz="1600" spc="25" dirty="0" err="1"/>
              <a:t>кВ</a:t>
            </a:r>
            <a:r>
              <a:rPr lang="ru-RU" sz="1600" spc="25" dirty="0"/>
              <a:t> с увеличением сечений проводников и заменой (или установкой дополнительного питающего трансформатора) и реконструкцией сети 6-10 </a:t>
            </a:r>
            <a:r>
              <a:rPr lang="ru-RU" sz="1600" spc="25" dirty="0" err="1"/>
              <a:t>кВ</a:t>
            </a:r>
            <a:r>
              <a:rPr lang="ru-RU" sz="1600" spc="25" dirty="0"/>
              <a:t>;</a:t>
            </a:r>
          </a:p>
          <a:p>
            <a:pPr marL="297815" marR="409575" indent="-285750" algn="just">
              <a:lnSpc>
                <a:spcPct val="100000"/>
              </a:lnSpc>
              <a:spcBef>
                <a:spcPts val="100"/>
              </a:spcBef>
              <a:buClr>
                <a:srgbClr val="ED1C24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sz="1600" spc="25" dirty="0"/>
              <a:t>Строительство новых линий 0,4 </a:t>
            </a:r>
            <a:r>
              <a:rPr lang="ru-RU" sz="1600" spc="25" dirty="0" err="1"/>
              <a:t>кВ</a:t>
            </a:r>
            <a:r>
              <a:rPr lang="ru-RU" sz="1600" spc="25" dirty="0"/>
              <a:t> и 6-10 </a:t>
            </a:r>
            <a:r>
              <a:rPr lang="ru-RU" sz="1600" spc="25" dirty="0" err="1"/>
              <a:t>кВ</a:t>
            </a:r>
            <a:r>
              <a:rPr lang="ru-RU" sz="1600" spc="25" dirty="0"/>
              <a:t>, установка дополнительных трансформаторов;</a:t>
            </a:r>
          </a:p>
          <a:p>
            <a:pPr marL="297815" marR="409575" indent="-285750" algn="just">
              <a:lnSpc>
                <a:spcPct val="100000"/>
              </a:lnSpc>
              <a:spcBef>
                <a:spcPts val="100"/>
              </a:spcBef>
              <a:buClr>
                <a:srgbClr val="ED1C24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sz="1600" spc="25" dirty="0"/>
              <a:t>Подведение более высокого класса напряжения ближе к потребителю со строительством новой  понижающей ТП;</a:t>
            </a:r>
          </a:p>
          <a:p>
            <a:pPr marL="297815" marR="409575" indent="-285750" algn="just">
              <a:lnSpc>
                <a:spcPct val="100000"/>
              </a:lnSpc>
              <a:spcBef>
                <a:spcPts val="100"/>
              </a:spcBef>
              <a:buClr>
                <a:srgbClr val="ED1C24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sz="1600" spc="25" dirty="0"/>
              <a:t>Установка </a:t>
            </a:r>
            <a:r>
              <a:rPr lang="ru-RU" sz="1600" spc="25" dirty="0" err="1"/>
              <a:t>вольто</a:t>
            </a:r>
            <a:r>
              <a:rPr lang="ru-RU" sz="1600" spc="25" dirty="0"/>
              <a:t>-добавочного оборудования.</a:t>
            </a:r>
          </a:p>
          <a:p>
            <a:pPr marL="297815" marR="409575" indent="-285750" algn="just">
              <a:lnSpc>
                <a:spcPct val="100000"/>
              </a:lnSpc>
              <a:spcBef>
                <a:spcPts val="100"/>
              </a:spcBef>
              <a:buClr>
                <a:srgbClr val="ED1C24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endParaRPr lang="ru-RU" sz="1600" spc="25" dirty="0"/>
          </a:p>
          <a:p>
            <a:pPr marL="297815" marR="409575" indent="-285750" algn="just">
              <a:lnSpc>
                <a:spcPct val="100000"/>
              </a:lnSpc>
              <a:spcBef>
                <a:spcPts val="100"/>
              </a:spcBef>
              <a:buClr>
                <a:srgbClr val="ED1C24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sz="1600" spc="25" dirty="0"/>
              <a:t>Данные способы требуют значительных финансовых вложений, а также времени для их реализации.</a:t>
            </a:r>
          </a:p>
          <a:p>
            <a:pPr marL="297815" marR="409575" indent="-285750" algn="just">
              <a:lnSpc>
                <a:spcPct val="100000"/>
              </a:lnSpc>
              <a:spcBef>
                <a:spcPts val="100"/>
              </a:spcBef>
              <a:buClr>
                <a:srgbClr val="ED1C24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endParaRPr lang="ru-RU" sz="1600" spc="25" dirty="0"/>
          </a:p>
          <a:p>
            <a:pPr marL="297815" marR="409575" indent="-285750" algn="just">
              <a:lnSpc>
                <a:spcPct val="100000"/>
              </a:lnSpc>
              <a:spcBef>
                <a:spcPts val="100"/>
              </a:spcBef>
              <a:buClr>
                <a:srgbClr val="ED1C24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endParaRPr lang="ru-RU" sz="1600" spc="25" dirty="0"/>
          </a:p>
          <a:p>
            <a:pPr marL="297815" marR="409575" indent="-285750" algn="just">
              <a:lnSpc>
                <a:spcPct val="100000"/>
              </a:lnSpc>
              <a:spcBef>
                <a:spcPts val="100"/>
              </a:spcBef>
              <a:buClr>
                <a:srgbClr val="ED1C24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sz="1600" spc="25" dirty="0"/>
              <a:t>В филиале ПАО «РОССЕТИ ЦЕНТР» – «ЯРЭНЕРГО» было предложено для ОПЭ: Устройство автоматической балансировки напряжений «УАБ» производства  ООО «Вологодский завод промышленных стабилизаторов».</a:t>
            </a:r>
          </a:p>
          <a:p>
            <a:pPr marL="154305" marR="43180" algn="just">
              <a:lnSpc>
                <a:spcPct val="102200"/>
              </a:lnSpc>
            </a:pPr>
            <a:endParaRPr lang="ru-RU" sz="1600" b="1" dirty="0">
              <a:latin typeface="Arial"/>
              <a:cs typeface="Arial"/>
            </a:endParaRPr>
          </a:p>
          <a:p>
            <a:pPr marL="154305" marR="43180" algn="just">
              <a:lnSpc>
                <a:spcPct val="102200"/>
              </a:lnSpc>
            </a:pPr>
            <a:endParaRPr lang="ru-RU" sz="1600" b="1" dirty="0">
              <a:latin typeface="Arial"/>
              <a:cs typeface="Arial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60FC53-9B40-45BC-9188-11040BA66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21" y="1643064"/>
            <a:ext cx="2253126" cy="41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BE2BE4-41DD-46D5-923F-365A4E979E56}"/>
              </a:ext>
            </a:extLst>
          </p:cNvPr>
          <p:cNvSpPr txBox="1"/>
          <p:nvPr/>
        </p:nvSpPr>
        <p:spPr>
          <a:xfrm>
            <a:off x="525734" y="745780"/>
            <a:ext cx="108518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 электросетях при перекосе фаз появляется напряжение смещения U0-U0',</a:t>
            </a:r>
          </a:p>
          <a:p>
            <a:pPr algn="just"/>
            <a:r>
              <a:rPr lang="ru-RU" sz="1600" dirty="0"/>
              <a:t>которое вызывает выходы напряжений за пределы ГОСТ 32144,</a:t>
            </a:r>
          </a:p>
          <a:p>
            <a:pPr algn="just"/>
            <a:r>
              <a:rPr lang="ru-RU" sz="1600" dirty="0"/>
              <a:t>Негативно влияет и уменьшает КПД линии, трансформатора, потребителей, </a:t>
            </a:r>
          </a:p>
          <a:p>
            <a:pPr algn="just"/>
            <a:r>
              <a:rPr lang="ru-RU" sz="1600" dirty="0"/>
              <a:t>вызывает неисправности и отказы и повышенные потерь электроэнергии</a:t>
            </a:r>
          </a:p>
          <a:p>
            <a:pPr algn="just"/>
            <a:r>
              <a:rPr lang="ru-RU" sz="1600" dirty="0"/>
              <a:t>УАБ возвращает нейтраль в точку симметрии напряжений, компенсируя </a:t>
            </a:r>
          </a:p>
          <a:p>
            <a:pPr algn="just"/>
            <a:r>
              <a:rPr lang="ru-RU" sz="1600" dirty="0"/>
              <a:t>напряжение смещения U0-U0',</a:t>
            </a:r>
          </a:p>
          <a:p>
            <a:pPr algn="just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937CB-12B9-447E-83AF-CBEF8FAF2FB5}"/>
              </a:ext>
            </a:extLst>
          </p:cNvPr>
          <p:cNvSpPr txBox="1"/>
          <p:nvPr/>
        </p:nvSpPr>
        <p:spPr>
          <a:xfrm>
            <a:off x="513892" y="244777"/>
            <a:ext cx="592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схема работы «УАБ»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0A7B6A7-4035-4F9B-AC51-04CA57BCFD9F}"/>
              </a:ext>
            </a:extLst>
          </p:cNvPr>
          <p:cNvGrpSpPr/>
          <p:nvPr/>
        </p:nvGrpSpPr>
        <p:grpSpPr>
          <a:xfrm>
            <a:off x="661988" y="2488511"/>
            <a:ext cx="5288831" cy="4053272"/>
            <a:chOff x="1815107" y="1292027"/>
            <a:chExt cx="7148516" cy="4936862"/>
          </a:xfrm>
          <a:noFill/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824DD8A7-1633-4BB4-A65C-C5FD5593A1B6}"/>
                </a:ext>
              </a:extLst>
            </p:cNvPr>
            <p:cNvGrpSpPr/>
            <p:nvPr/>
          </p:nvGrpSpPr>
          <p:grpSpPr>
            <a:xfrm>
              <a:off x="1815107" y="1292027"/>
              <a:ext cx="7148516" cy="3041622"/>
              <a:chOff x="-415023" y="118727"/>
              <a:chExt cx="7148516" cy="3041622"/>
            </a:xfrm>
            <a:grpFill/>
          </p:grpSpPr>
          <p:grpSp>
            <p:nvGrpSpPr>
              <p:cNvPr id="138" name="Группа 137">
                <a:extLst>
                  <a:ext uri="{FF2B5EF4-FFF2-40B4-BE49-F238E27FC236}">
                    <a16:creationId xmlns:a16="http://schemas.microsoft.com/office/drawing/2014/main" id="{B56206F2-EC4C-4276-86AB-B3CB52F32569}"/>
                  </a:ext>
                </a:extLst>
              </p:cNvPr>
              <p:cNvGrpSpPr/>
              <p:nvPr/>
            </p:nvGrpSpPr>
            <p:grpSpPr>
              <a:xfrm>
                <a:off x="1618621" y="197301"/>
                <a:ext cx="167182" cy="385705"/>
                <a:chOff x="4613564" y="166255"/>
                <a:chExt cx="975360" cy="2734888"/>
              </a:xfrm>
              <a:grpFill/>
            </p:grpSpPr>
            <p:sp>
              <p:nvSpPr>
                <p:cNvPr id="200" name="Дуга 199">
                  <a:extLst>
                    <a:ext uri="{FF2B5EF4-FFF2-40B4-BE49-F238E27FC236}">
                      <a16:creationId xmlns:a16="http://schemas.microsoft.com/office/drawing/2014/main" id="{A17A545B-5609-479D-85C1-554F77C464E5}"/>
                    </a:ext>
                  </a:extLst>
                </p:cNvPr>
                <p:cNvSpPr/>
                <p:nvPr/>
              </p:nvSpPr>
              <p:spPr>
                <a:xfrm>
                  <a:off x="4613564" y="1662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" name="Дуга 200">
                  <a:extLst>
                    <a:ext uri="{FF2B5EF4-FFF2-40B4-BE49-F238E27FC236}">
                      <a16:creationId xmlns:a16="http://schemas.microsoft.com/office/drawing/2014/main" id="{9980972C-EA21-4476-8D0E-D4EB569EA8B7}"/>
                    </a:ext>
                  </a:extLst>
                </p:cNvPr>
                <p:cNvSpPr/>
                <p:nvPr/>
              </p:nvSpPr>
              <p:spPr>
                <a:xfrm>
                  <a:off x="4613564" y="10806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Дуга 201">
                  <a:extLst>
                    <a:ext uri="{FF2B5EF4-FFF2-40B4-BE49-F238E27FC236}">
                      <a16:creationId xmlns:a16="http://schemas.microsoft.com/office/drawing/2014/main" id="{3B97DEC7-E869-42B8-997E-762EAA5D8B39}"/>
                    </a:ext>
                  </a:extLst>
                </p:cNvPr>
                <p:cNvSpPr/>
                <p:nvPr/>
              </p:nvSpPr>
              <p:spPr>
                <a:xfrm>
                  <a:off x="4674524" y="198674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138">
                <a:extLst>
                  <a:ext uri="{FF2B5EF4-FFF2-40B4-BE49-F238E27FC236}">
                    <a16:creationId xmlns:a16="http://schemas.microsoft.com/office/drawing/2014/main" id="{6BF5777A-10A2-442B-AD55-336328B28CC6}"/>
                  </a:ext>
                </a:extLst>
              </p:cNvPr>
              <p:cNvGrpSpPr/>
              <p:nvPr/>
            </p:nvGrpSpPr>
            <p:grpSpPr>
              <a:xfrm>
                <a:off x="1896711" y="197302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196" name="Группа 195">
                  <a:extLst>
                    <a:ext uri="{FF2B5EF4-FFF2-40B4-BE49-F238E27FC236}">
                      <a16:creationId xmlns:a16="http://schemas.microsoft.com/office/drawing/2014/main" id="{1AC2043F-B3F6-454A-903E-3813CCDE0B06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198" name="Дуга 197">
                    <a:extLst>
                      <a:ext uri="{FF2B5EF4-FFF2-40B4-BE49-F238E27FC236}">
                        <a16:creationId xmlns:a16="http://schemas.microsoft.com/office/drawing/2014/main" id="{64381DBC-9304-4AB9-B332-71A99D6BD32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9" name="Дуга 198">
                    <a:extLst>
                      <a:ext uri="{FF2B5EF4-FFF2-40B4-BE49-F238E27FC236}">
                        <a16:creationId xmlns:a16="http://schemas.microsoft.com/office/drawing/2014/main" id="{270CC116-D687-44C0-9C21-BBBC88E8ACA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97" name="Дуга 196">
                  <a:extLst>
                    <a:ext uri="{FF2B5EF4-FFF2-40B4-BE49-F238E27FC236}">
                      <a16:creationId xmlns:a16="http://schemas.microsoft.com/office/drawing/2014/main" id="{870DB1EE-4455-42F7-A2C4-BEF162D1D8AD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0" name="Группа 139">
                <a:extLst>
                  <a:ext uri="{FF2B5EF4-FFF2-40B4-BE49-F238E27FC236}">
                    <a16:creationId xmlns:a16="http://schemas.microsoft.com/office/drawing/2014/main" id="{1347A0A7-266C-40B9-86B5-8622F4A60AAC}"/>
                  </a:ext>
                </a:extLst>
              </p:cNvPr>
              <p:cNvGrpSpPr/>
              <p:nvPr/>
            </p:nvGrpSpPr>
            <p:grpSpPr>
              <a:xfrm>
                <a:off x="1907563" y="591334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192" name="Группа 191">
                  <a:extLst>
                    <a:ext uri="{FF2B5EF4-FFF2-40B4-BE49-F238E27FC236}">
                      <a16:creationId xmlns:a16="http://schemas.microsoft.com/office/drawing/2014/main" id="{2CB1A3D1-E2AC-442A-806C-3A7B10D06CAD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194" name="Дуга 193">
                    <a:extLst>
                      <a:ext uri="{FF2B5EF4-FFF2-40B4-BE49-F238E27FC236}">
                        <a16:creationId xmlns:a16="http://schemas.microsoft.com/office/drawing/2014/main" id="{453E2DD4-2DD2-494B-AF4E-3AED4E1ABC0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5" name="Дуга 194">
                    <a:extLst>
                      <a:ext uri="{FF2B5EF4-FFF2-40B4-BE49-F238E27FC236}">
                        <a16:creationId xmlns:a16="http://schemas.microsoft.com/office/drawing/2014/main" id="{AE410014-3639-46A9-878C-CCF985C02DD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93" name="Дуга 192">
                  <a:extLst>
                    <a:ext uri="{FF2B5EF4-FFF2-40B4-BE49-F238E27FC236}">
                      <a16:creationId xmlns:a16="http://schemas.microsoft.com/office/drawing/2014/main" id="{1CC8EB7C-51F4-4125-9A8B-A36959A462CA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1" name="Группа 140">
                <a:extLst>
                  <a:ext uri="{FF2B5EF4-FFF2-40B4-BE49-F238E27FC236}">
                    <a16:creationId xmlns:a16="http://schemas.microsoft.com/office/drawing/2014/main" id="{173177B1-E368-4E09-9119-A3F96D3663CC}"/>
                  </a:ext>
                </a:extLst>
              </p:cNvPr>
              <p:cNvGrpSpPr/>
              <p:nvPr/>
            </p:nvGrpSpPr>
            <p:grpSpPr>
              <a:xfrm>
                <a:off x="1920265" y="977625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188" name="Группа 187">
                  <a:extLst>
                    <a:ext uri="{FF2B5EF4-FFF2-40B4-BE49-F238E27FC236}">
                      <a16:creationId xmlns:a16="http://schemas.microsoft.com/office/drawing/2014/main" id="{E3A3F5DC-CF5E-4F37-A1C9-0FA349F97472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190" name="Дуга 189">
                    <a:extLst>
                      <a:ext uri="{FF2B5EF4-FFF2-40B4-BE49-F238E27FC236}">
                        <a16:creationId xmlns:a16="http://schemas.microsoft.com/office/drawing/2014/main" id="{9E75C0DF-D021-4597-8849-9AC4CEDA944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1" name="Дуга 190">
                    <a:extLst>
                      <a:ext uri="{FF2B5EF4-FFF2-40B4-BE49-F238E27FC236}">
                        <a16:creationId xmlns:a16="http://schemas.microsoft.com/office/drawing/2014/main" id="{2BC789D5-A464-4253-A3DF-BCE3439555C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89" name="Дуга 188">
                  <a:extLst>
                    <a:ext uri="{FF2B5EF4-FFF2-40B4-BE49-F238E27FC236}">
                      <a16:creationId xmlns:a16="http://schemas.microsoft.com/office/drawing/2014/main" id="{60B2A4F9-E061-43F7-ACA4-9C17C10A8AE8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2" name="Группа 141">
                <a:extLst>
                  <a:ext uri="{FF2B5EF4-FFF2-40B4-BE49-F238E27FC236}">
                    <a16:creationId xmlns:a16="http://schemas.microsoft.com/office/drawing/2014/main" id="{AEC67EF9-E920-466F-949B-9FC2C38C90EE}"/>
                  </a:ext>
                </a:extLst>
              </p:cNvPr>
              <p:cNvGrpSpPr/>
              <p:nvPr/>
            </p:nvGrpSpPr>
            <p:grpSpPr>
              <a:xfrm>
                <a:off x="1629070" y="710793"/>
                <a:ext cx="167182" cy="385705"/>
                <a:chOff x="4613564" y="166255"/>
                <a:chExt cx="975360" cy="2734888"/>
              </a:xfrm>
              <a:grpFill/>
            </p:grpSpPr>
            <p:sp>
              <p:nvSpPr>
                <p:cNvPr id="185" name="Дуга 184">
                  <a:extLst>
                    <a:ext uri="{FF2B5EF4-FFF2-40B4-BE49-F238E27FC236}">
                      <a16:creationId xmlns:a16="http://schemas.microsoft.com/office/drawing/2014/main" id="{544467EA-3C66-4E34-8669-2EB309771D0B}"/>
                    </a:ext>
                  </a:extLst>
                </p:cNvPr>
                <p:cNvSpPr/>
                <p:nvPr/>
              </p:nvSpPr>
              <p:spPr>
                <a:xfrm>
                  <a:off x="4613564" y="1662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6" name="Дуга 185">
                  <a:extLst>
                    <a:ext uri="{FF2B5EF4-FFF2-40B4-BE49-F238E27FC236}">
                      <a16:creationId xmlns:a16="http://schemas.microsoft.com/office/drawing/2014/main" id="{B2240CA3-DC06-45E0-B95C-607FE5AA78D4}"/>
                    </a:ext>
                  </a:extLst>
                </p:cNvPr>
                <p:cNvSpPr/>
                <p:nvPr/>
              </p:nvSpPr>
              <p:spPr>
                <a:xfrm>
                  <a:off x="4613564" y="10806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7" name="Дуга 186">
                  <a:extLst>
                    <a:ext uri="{FF2B5EF4-FFF2-40B4-BE49-F238E27FC236}">
                      <a16:creationId xmlns:a16="http://schemas.microsoft.com/office/drawing/2014/main" id="{D6FEE865-774C-4176-90FD-5756CE385C94}"/>
                    </a:ext>
                  </a:extLst>
                </p:cNvPr>
                <p:cNvSpPr/>
                <p:nvPr/>
              </p:nvSpPr>
              <p:spPr>
                <a:xfrm>
                  <a:off x="4674524" y="198674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3" name="Группа 142">
                <a:extLst>
                  <a:ext uri="{FF2B5EF4-FFF2-40B4-BE49-F238E27FC236}">
                    <a16:creationId xmlns:a16="http://schemas.microsoft.com/office/drawing/2014/main" id="{03F4CF46-D0B3-41F6-9994-69CEFC6FBC42}"/>
                  </a:ext>
                </a:extLst>
              </p:cNvPr>
              <p:cNvGrpSpPr/>
              <p:nvPr/>
            </p:nvGrpSpPr>
            <p:grpSpPr>
              <a:xfrm>
                <a:off x="1629070" y="1220277"/>
                <a:ext cx="167182" cy="385705"/>
                <a:chOff x="4613564" y="166255"/>
                <a:chExt cx="975360" cy="2734888"/>
              </a:xfrm>
              <a:grpFill/>
            </p:grpSpPr>
            <p:sp>
              <p:nvSpPr>
                <p:cNvPr id="182" name="Дуга 181">
                  <a:extLst>
                    <a:ext uri="{FF2B5EF4-FFF2-40B4-BE49-F238E27FC236}">
                      <a16:creationId xmlns:a16="http://schemas.microsoft.com/office/drawing/2014/main" id="{070FD192-7476-4A29-B9D9-8929B346C346}"/>
                    </a:ext>
                  </a:extLst>
                </p:cNvPr>
                <p:cNvSpPr/>
                <p:nvPr/>
              </p:nvSpPr>
              <p:spPr>
                <a:xfrm>
                  <a:off x="4613564" y="1662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3" name="Дуга 182">
                  <a:extLst>
                    <a:ext uri="{FF2B5EF4-FFF2-40B4-BE49-F238E27FC236}">
                      <a16:creationId xmlns:a16="http://schemas.microsoft.com/office/drawing/2014/main" id="{7844E088-AF5C-4628-BB44-2F163DAAB2CA}"/>
                    </a:ext>
                  </a:extLst>
                </p:cNvPr>
                <p:cNvSpPr/>
                <p:nvPr/>
              </p:nvSpPr>
              <p:spPr>
                <a:xfrm>
                  <a:off x="4613564" y="10806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4" name="Дуга 183">
                  <a:extLst>
                    <a:ext uri="{FF2B5EF4-FFF2-40B4-BE49-F238E27FC236}">
                      <a16:creationId xmlns:a16="http://schemas.microsoft.com/office/drawing/2014/main" id="{60AA92E3-614C-4381-9458-156997E8581F}"/>
                    </a:ext>
                  </a:extLst>
                </p:cNvPr>
                <p:cNvSpPr/>
                <p:nvPr/>
              </p:nvSpPr>
              <p:spPr>
                <a:xfrm>
                  <a:off x="4674524" y="198674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4" name="Группа 143">
                <a:extLst>
                  <a:ext uri="{FF2B5EF4-FFF2-40B4-BE49-F238E27FC236}">
                    <a16:creationId xmlns:a16="http://schemas.microsoft.com/office/drawing/2014/main" id="{FF17F4C2-BD17-4D61-B0C5-6AA17900384E}"/>
                  </a:ext>
                </a:extLst>
              </p:cNvPr>
              <p:cNvGrpSpPr/>
              <p:nvPr/>
            </p:nvGrpSpPr>
            <p:grpSpPr>
              <a:xfrm>
                <a:off x="1931117" y="1363330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178" name="Группа 177">
                  <a:extLst>
                    <a:ext uri="{FF2B5EF4-FFF2-40B4-BE49-F238E27FC236}">
                      <a16:creationId xmlns:a16="http://schemas.microsoft.com/office/drawing/2014/main" id="{32B1601F-36BA-4142-8BA2-49200887AAFB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180" name="Дуга 179">
                    <a:extLst>
                      <a:ext uri="{FF2B5EF4-FFF2-40B4-BE49-F238E27FC236}">
                        <a16:creationId xmlns:a16="http://schemas.microsoft.com/office/drawing/2014/main" id="{61AFAE91-F426-4099-AB55-345708007DE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1" name="Дуга 180">
                    <a:extLst>
                      <a:ext uri="{FF2B5EF4-FFF2-40B4-BE49-F238E27FC236}">
                        <a16:creationId xmlns:a16="http://schemas.microsoft.com/office/drawing/2014/main" id="{A28D6DE4-4AA8-4C3B-901F-D2F7C97A619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9" name="Дуга 178">
                  <a:extLst>
                    <a:ext uri="{FF2B5EF4-FFF2-40B4-BE49-F238E27FC236}">
                      <a16:creationId xmlns:a16="http://schemas.microsoft.com/office/drawing/2014/main" id="{4F6FB17D-3CC0-4745-A5C8-709CAB9A6E80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45" name="Прямая соединительная линия 144">
                <a:extLst>
                  <a:ext uri="{FF2B5EF4-FFF2-40B4-BE49-F238E27FC236}">
                    <a16:creationId xmlns:a16="http://schemas.microsoft.com/office/drawing/2014/main" id="{BB6600EE-9911-4870-9355-D47C45AE0AFA}"/>
                  </a:ext>
                </a:extLst>
              </p:cNvPr>
              <p:cNvCxnSpPr>
                <a:stCxn id="200" idx="0"/>
              </p:cNvCxnSpPr>
              <p:nvPr/>
            </p:nvCxnSpPr>
            <p:spPr>
              <a:xfrm flipH="1">
                <a:off x="883892" y="197301"/>
                <a:ext cx="813096" cy="789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>
                <a:extLst>
                  <a:ext uri="{FF2B5EF4-FFF2-40B4-BE49-F238E27FC236}">
                    <a16:creationId xmlns:a16="http://schemas.microsoft.com/office/drawing/2014/main" id="{0F51AB0D-A503-426A-BBD6-CFB572922264}"/>
                  </a:ext>
                </a:extLst>
              </p:cNvPr>
              <p:cNvCxnSpPr>
                <a:stCxn id="202" idx="2"/>
              </p:cNvCxnSpPr>
              <p:nvPr/>
            </p:nvCxnSpPr>
            <p:spPr>
              <a:xfrm flipH="1">
                <a:off x="1242937" y="582955"/>
                <a:ext cx="467631" cy="7802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>
                <a:extLst>
                  <a:ext uri="{FF2B5EF4-FFF2-40B4-BE49-F238E27FC236}">
                    <a16:creationId xmlns:a16="http://schemas.microsoft.com/office/drawing/2014/main" id="{182D4E52-82B5-40AE-8360-48DADCCCF4BF}"/>
                  </a:ext>
                </a:extLst>
              </p:cNvPr>
              <p:cNvCxnSpPr>
                <a:stCxn id="185" idx="0"/>
              </p:cNvCxnSpPr>
              <p:nvPr/>
            </p:nvCxnSpPr>
            <p:spPr>
              <a:xfrm flipH="1">
                <a:off x="1242937" y="710793"/>
                <a:ext cx="464499" cy="1222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>
                <a:extLst>
                  <a:ext uri="{FF2B5EF4-FFF2-40B4-BE49-F238E27FC236}">
                    <a16:creationId xmlns:a16="http://schemas.microsoft.com/office/drawing/2014/main" id="{8344EE5D-2C24-4E97-A8DF-4103EF485FF8}"/>
                  </a:ext>
                </a:extLst>
              </p:cNvPr>
              <p:cNvCxnSpPr/>
              <p:nvPr/>
            </p:nvCxnSpPr>
            <p:spPr>
              <a:xfrm flipH="1">
                <a:off x="1057795" y="2070188"/>
                <a:ext cx="2456930" cy="3881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>
                <a:extLst>
                  <a:ext uri="{FF2B5EF4-FFF2-40B4-BE49-F238E27FC236}">
                    <a16:creationId xmlns:a16="http://schemas.microsoft.com/office/drawing/2014/main" id="{56C29050-E7AC-43F8-82E5-BA882C2E300F}"/>
                  </a:ext>
                </a:extLst>
              </p:cNvPr>
              <p:cNvCxnSpPr>
                <a:stCxn id="187" idx="2"/>
              </p:cNvCxnSpPr>
              <p:nvPr/>
            </p:nvCxnSpPr>
            <p:spPr>
              <a:xfrm flipH="1">
                <a:off x="1031199" y="1096448"/>
                <a:ext cx="689817" cy="10137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>
                <a:extLst>
                  <a:ext uri="{FF2B5EF4-FFF2-40B4-BE49-F238E27FC236}">
                    <a16:creationId xmlns:a16="http://schemas.microsoft.com/office/drawing/2014/main" id="{FF67CF2A-6E22-4B7F-8249-EDD0CE101BEA}"/>
                  </a:ext>
                </a:extLst>
              </p:cNvPr>
              <p:cNvCxnSpPr/>
              <p:nvPr/>
            </p:nvCxnSpPr>
            <p:spPr>
              <a:xfrm flipH="1">
                <a:off x="666750" y="1222743"/>
                <a:ext cx="1056363" cy="5306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>
                <a:extLst>
                  <a:ext uri="{FF2B5EF4-FFF2-40B4-BE49-F238E27FC236}">
                    <a16:creationId xmlns:a16="http://schemas.microsoft.com/office/drawing/2014/main" id="{7419413D-533A-406A-B848-75F3FC4E2F4C}"/>
                  </a:ext>
                </a:extLst>
              </p:cNvPr>
              <p:cNvCxnSpPr/>
              <p:nvPr/>
            </p:nvCxnSpPr>
            <p:spPr>
              <a:xfrm flipH="1">
                <a:off x="923850" y="1737491"/>
                <a:ext cx="805500" cy="7465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>
                <a:extLst>
                  <a:ext uri="{FF2B5EF4-FFF2-40B4-BE49-F238E27FC236}">
                    <a16:creationId xmlns:a16="http://schemas.microsoft.com/office/drawing/2014/main" id="{8D838523-89BC-4312-821D-C2C30573F95E}"/>
                  </a:ext>
                </a:extLst>
              </p:cNvPr>
              <p:cNvCxnSpPr/>
              <p:nvPr/>
            </p:nvCxnSpPr>
            <p:spPr>
              <a:xfrm>
                <a:off x="1834825" y="326260"/>
                <a:ext cx="31504" cy="1422777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>
                <a:extLst>
                  <a:ext uri="{FF2B5EF4-FFF2-40B4-BE49-F238E27FC236}">
                    <a16:creationId xmlns:a16="http://schemas.microsoft.com/office/drawing/2014/main" id="{62BDFF1B-ADA2-4D13-AAEA-92AC13C39401}"/>
                  </a:ext>
                </a:extLst>
              </p:cNvPr>
              <p:cNvCxnSpPr/>
              <p:nvPr/>
            </p:nvCxnSpPr>
            <p:spPr>
              <a:xfrm>
                <a:off x="1804888" y="1106584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:a16="http://schemas.microsoft.com/office/drawing/2014/main" id="{99DBEE33-26AC-4607-AC35-611509F2EA85}"/>
                  </a:ext>
                </a:extLst>
              </p:cNvPr>
              <p:cNvCxnSpPr/>
              <p:nvPr/>
            </p:nvCxnSpPr>
            <p:spPr>
              <a:xfrm>
                <a:off x="1804888" y="1168473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>
                <a:extLst>
                  <a:ext uri="{FF2B5EF4-FFF2-40B4-BE49-F238E27FC236}">
                    <a16:creationId xmlns:a16="http://schemas.microsoft.com/office/drawing/2014/main" id="{F08CDA7F-7E0D-4995-A186-BA61160918A7}"/>
                  </a:ext>
                </a:extLst>
              </p:cNvPr>
              <p:cNvCxnSpPr/>
              <p:nvPr/>
            </p:nvCxnSpPr>
            <p:spPr>
              <a:xfrm>
                <a:off x="1796252" y="585597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>
                <a:extLst>
                  <a:ext uri="{FF2B5EF4-FFF2-40B4-BE49-F238E27FC236}">
                    <a16:creationId xmlns:a16="http://schemas.microsoft.com/office/drawing/2014/main" id="{FF28E28B-218B-445F-8C31-C33F9CFF7B5A}"/>
                  </a:ext>
                </a:extLst>
              </p:cNvPr>
              <p:cNvCxnSpPr/>
              <p:nvPr/>
            </p:nvCxnSpPr>
            <p:spPr>
              <a:xfrm>
                <a:off x="1789492" y="636311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>
                <a:extLst>
                  <a:ext uri="{FF2B5EF4-FFF2-40B4-BE49-F238E27FC236}">
                    <a16:creationId xmlns:a16="http://schemas.microsoft.com/office/drawing/2014/main" id="{DEFFF6E9-CFBC-4C95-AB6F-7E478E4D5CA2}"/>
                  </a:ext>
                </a:extLst>
              </p:cNvPr>
              <p:cNvCxnSpPr/>
              <p:nvPr/>
            </p:nvCxnSpPr>
            <p:spPr>
              <a:xfrm>
                <a:off x="1550401" y="415483"/>
                <a:ext cx="598233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>
                <a:extLst>
                  <a:ext uri="{FF2B5EF4-FFF2-40B4-BE49-F238E27FC236}">
                    <a16:creationId xmlns:a16="http://schemas.microsoft.com/office/drawing/2014/main" id="{DACC5795-EC4C-431E-91E5-D63C1EFB833B}"/>
                  </a:ext>
                </a:extLst>
              </p:cNvPr>
              <p:cNvCxnSpPr/>
              <p:nvPr/>
            </p:nvCxnSpPr>
            <p:spPr>
              <a:xfrm>
                <a:off x="1570529" y="904232"/>
                <a:ext cx="598233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>
                <a:extLst>
                  <a:ext uri="{FF2B5EF4-FFF2-40B4-BE49-F238E27FC236}">
                    <a16:creationId xmlns:a16="http://schemas.microsoft.com/office/drawing/2014/main" id="{55441D5B-06AA-48DC-833A-A20E356E121C}"/>
                  </a:ext>
                </a:extLst>
              </p:cNvPr>
              <p:cNvCxnSpPr/>
              <p:nvPr/>
            </p:nvCxnSpPr>
            <p:spPr>
              <a:xfrm>
                <a:off x="1570529" y="1413715"/>
                <a:ext cx="598233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>
                <a:extLst>
                  <a:ext uri="{FF2B5EF4-FFF2-40B4-BE49-F238E27FC236}">
                    <a16:creationId xmlns:a16="http://schemas.microsoft.com/office/drawing/2014/main" id="{43BE0879-E297-4F0B-BFEB-19396F0F8954}"/>
                  </a:ext>
                </a:extLst>
              </p:cNvPr>
              <p:cNvCxnSpPr>
                <a:stCxn id="198" idx="2"/>
              </p:cNvCxnSpPr>
              <p:nvPr/>
            </p:nvCxnSpPr>
            <p:spPr>
              <a:xfrm flipV="1">
                <a:off x="1974972" y="197301"/>
                <a:ext cx="544307" cy="5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Прямоугольник 160">
                <a:extLst>
                  <a:ext uri="{FF2B5EF4-FFF2-40B4-BE49-F238E27FC236}">
                    <a16:creationId xmlns:a16="http://schemas.microsoft.com/office/drawing/2014/main" id="{490935DA-B8B9-480D-8BF6-19D1B9C8DAD0}"/>
                  </a:ext>
                </a:extLst>
              </p:cNvPr>
              <p:cNvSpPr/>
              <p:nvPr/>
            </p:nvSpPr>
            <p:spPr>
              <a:xfrm>
                <a:off x="2512776" y="118727"/>
                <a:ext cx="416162" cy="1690781"/>
              </a:xfrm>
              <a:prstGeom prst="rect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ОС</a:t>
                </a:r>
              </a:p>
            </p:txBody>
          </p:sp>
          <p:cxnSp>
            <p:nvCxnSpPr>
              <p:cNvPr id="162" name="Прямая соединительная линия 161">
                <a:extLst>
                  <a:ext uri="{FF2B5EF4-FFF2-40B4-BE49-F238E27FC236}">
                    <a16:creationId xmlns:a16="http://schemas.microsoft.com/office/drawing/2014/main" id="{83AC67C2-1532-4D09-8FAB-8682E098EF1C}"/>
                  </a:ext>
                </a:extLst>
              </p:cNvPr>
              <p:cNvCxnSpPr/>
              <p:nvPr/>
            </p:nvCxnSpPr>
            <p:spPr>
              <a:xfrm flipV="1">
                <a:off x="2004968" y="1749787"/>
                <a:ext cx="544307" cy="5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>
                <a:extLst>
                  <a:ext uri="{FF2B5EF4-FFF2-40B4-BE49-F238E27FC236}">
                    <a16:creationId xmlns:a16="http://schemas.microsoft.com/office/drawing/2014/main" id="{359C00C0-B684-4151-8F88-91EAD4FAE21E}"/>
                  </a:ext>
                </a:extLst>
              </p:cNvPr>
              <p:cNvCxnSpPr/>
              <p:nvPr/>
            </p:nvCxnSpPr>
            <p:spPr>
              <a:xfrm>
                <a:off x="1242937" y="590757"/>
                <a:ext cx="0" cy="11861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>
                <a:extLst>
                  <a:ext uri="{FF2B5EF4-FFF2-40B4-BE49-F238E27FC236}">
                    <a16:creationId xmlns:a16="http://schemas.microsoft.com/office/drawing/2014/main" id="{06CB6415-0E16-442B-B24E-8D7A1A6913CE}"/>
                  </a:ext>
                </a:extLst>
              </p:cNvPr>
              <p:cNvCxnSpPr/>
              <p:nvPr/>
            </p:nvCxnSpPr>
            <p:spPr>
              <a:xfrm>
                <a:off x="890980" y="216816"/>
                <a:ext cx="31362" cy="153222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>
                <a:extLst>
                  <a:ext uri="{FF2B5EF4-FFF2-40B4-BE49-F238E27FC236}">
                    <a16:creationId xmlns:a16="http://schemas.microsoft.com/office/drawing/2014/main" id="{393C0BD5-5229-45B1-80FB-BE9BB8A8DE3D}"/>
                  </a:ext>
                </a:extLst>
              </p:cNvPr>
              <p:cNvCxnSpPr/>
              <p:nvPr/>
            </p:nvCxnSpPr>
            <p:spPr>
              <a:xfrm>
                <a:off x="1031199" y="1106584"/>
                <a:ext cx="26595" cy="967485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>
                <a:extLst>
                  <a:ext uri="{FF2B5EF4-FFF2-40B4-BE49-F238E27FC236}">
                    <a16:creationId xmlns:a16="http://schemas.microsoft.com/office/drawing/2014/main" id="{D3421B11-26AB-4F49-8461-5586FA3AADAA}"/>
                  </a:ext>
                </a:extLst>
              </p:cNvPr>
              <p:cNvCxnSpPr/>
              <p:nvPr/>
            </p:nvCxnSpPr>
            <p:spPr>
              <a:xfrm>
                <a:off x="3079136" y="1745025"/>
                <a:ext cx="16498" cy="876071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>
                <a:extLst>
                  <a:ext uri="{FF2B5EF4-FFF2-40B4-BE49-F238E27FC236}">
                    <a16:creationId xmlns:a16="http://schemas.microsoft.com/office/drawing/2014/main" id="{CA8FB6BD-C4DC-4EB8-81E3-9A00648B1C4B}"/>
                  </a:ext>
                </a:extLst>
              </p:cNvPr>
              <p:cNvCxnSpPr/>
              <p:nvPr/>
            </p:nvCxnSpPr>
            <p:spPr>
              <a:xfrm>
                <a:off x="3334447" y="197301"/>
                <a:ext cx="6568" cy="1872887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167">
                <a:extLst>
                  <a:ext uri="{FF2B5EF4-FFF2-40B4-BE49-F238E27FC236}">
                    <a16:creationId xmlns:a16="http://schemas.microsoft.com/office/drawing/2014/main" id="{E3F863F8-DC71-4E72-A7AA-FC850FFEC658}"/>
                  </a:ext>
                </a:extLst>
              </p:cNvPr>
              <p:cNvCxnSpPr/>
              <p:nvPr/>
            </p:nvCxnSpPr>
            <p:spPr>
              <a:xfrm>
                <a:off x="2928938" y="1745025"/>
                <a:ext cx="150198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>
                <a:extLst>
                  <a:ext uri="{FF2B5EF4-FFF2-40B4-BE49-F238E27FC236}">
                    <a16:creationId xmlns:a16="http://schemas.microsoft.com/office/drawing/2014/main" id="{64633601-CAA8-4712-80A9-200F766778CF}"/>
                  </a:ext>
                </a:extLst>
              </p:cNvPr>
              <p:cNvCxnSpPr/>
              <p:nvPr/>
            </p:nvCxnSpPr>
            <p:spPr>
              <a:xfrm>
                <a:off x="2936880" y="197301"/>
                <a:ext cx="397567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Прямоугольник 169">
                <a:extLst>
                  <a:ext uri="{FF2B5EF4-FFF2-40B4-BE49-F238E27FC236}">
                    <a16:creationId xmlns:a16="http://schemas.microsoft.com/office/drawing/2014/main" id="{62314FB6-4253-49F2-B03C-9A477E8C8D1D}"/>
                  </a:ext>
                </a:extLst>
              </p:cNvPr>
              <p:cNvSpPr/>
              <p:nvPr/>
            </p:nvSpPr>
            <p:spPr>
              <a:xfrm>
                <a:off x="3259020" y="2379970"/>
                <a:ext cx="163989" cy="464079"/>
              </a:xfrm>
              <a:prstGeom prst="rect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71" name="Прямая соединительная линия 170">
                <a:extLst>
                  <a:ext uri="{FF2B5EF4-FFF2-40B4-BE49-F238E27FC236}">
                    <a16:creationId xmlns:a16="http://schemas.microsoft.com/office/drawing/2014/main" id="{0FDF7147-0F84-4599-816F-92D862CA2EAA}"/>
                  </a:ext>
                </a:extLst>
              </p:cNvPr>
              <p:cNvCxnSpPr>
                <a:stCxn id="170" idx="0"/>
              </p:cNvCxnSpPr>
              <p:nvPr/>
            </p:nvCxnSpPr>
            <p:spPr>
              <a:xfrm flipH="1" flipV="1">
                <a:off x="3341014" y="2070188"/>
                <a:ext cx="1" cy="309782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171">
                <a:extLst>
                  <a:ext uri="{FF2B5EF4-FFF2-40B4-BE49-F238E27FC236}">
                    <a16:creationId xmlns:a16="http://schemas.microsoft.com/office/drawing/2014/main" id="{E36266A6-6639-4288-86B9-39BF986413E8}"/>
                  </a:ext>
                </a:extLst>
              </p:cNvPr>
              <p:cNvCxnSpPr>
                <a:endCxn id="170" idx="2"/>
              </p:cNvCxnSpPr>
              <p:nvPr/>
            </p:nvCxnSpPr>
            <p:spPr>
              <a:xfrm flipH="1" flipV="1">
                <a:off x="3341015" y="2844049"/>
                <a:ext cx="1269" cy="228777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FDE9D9D-6927-44EE-B4C7-ED62EB60B548}"/>
                  </a:ext>
                </a:extLst>
              </p:cNvPr>
              <p:cNvSpPr txBox="1"/>
              <p:nvPr/>
            </p:nvSpPr>
            <p:spPr>
              <a:xfrm>
                <a:off x="205740" y="1106584"/>
                <a:ext cx="317716" cy="369332"/>
              </a:xfrm>
              <a:prstGeom prst="rect">
                <a:avLst/>
              </a:prstGeom>
              <a:grp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  <a:endParaRPr lang="ru-RU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8CF6173-B135-4860-9949-CDAE14DB0E1E}"/>
                  </a:ext>
                </a:extLst>
              </p:cNvPr>
              <p:cNvSpPr txBox="1"/>
              <p:nvPr/>
            </p:nvSpPr>
            <p:spPr>
              <a:xfrm>
                <a:off x="6423793" y="1820895"/>
                <a:ext cx="309700" cy="369332"/>
              </a:xfrm>
              <a:prstGeom prst="rect">
                <a:avLst/>
              </a:prstGeom>
              <a:grp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  <a:endParaRPr lang="ru-RU" dirty="0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32D5534-4F62-4CA1-A712-2085B557F474}"/>
                  </a:ext>
                </a:extLst>
              </p:cNvPr>
              <p:cNvSpPr txBox="1"/>
              <p:nvPr/>
            </p:nvSpPr>
            <p:spPr>
              <a:xfrm>
                <a:off x="-415023" y="1903670"/>
                <a:ext cx="308098" cy="369332"/>
              </a:xfrm>
              <a:prstGeom prst="rect">
                <a:avLst/>
              </a:prstGeom>
              <a:grp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endParaRPr lang="ru-RU" dirty="0"/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DFD7194-C3E0-456E-980F-DD7F60C1D8E0}"/>
                  </a:ext>
                </a:extLst>
              </p:cNvPr>
              <p:cNvSpPr txBox="1"/>
              <p:nvPr/>
            </p:nvSpPr>
            <p:spPr>
              <a:xfrm>
                <a:off x="2916900" y="2791017"/>
                <a:ext cx="333746" cy="369332"/>
              </a:xfrm>
              <a:prstGeom prst="rect">
                <a:avLst/>
              </a:prstGeom>
              <a:grp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  <a:endParaRPr lang="ru-RU" dirty="0"/>
              </a:p>
            </p:txBody>
          </p:sp>
          <p:sp>
            <p:nvSpPr>
              <p:cNvPr id="177" name="Дуга 176">
                <a:extLst>
                  <a:ext uri="{FF2B5EF4-FFF2-40B4-BE49-F238E27FC236}">
                    <a16:creationId xmlns:a16="http://schemas.microsoft.com/office/drawing/2014/main" id="{83521A36-22C2-4C57-816A-B730DF5AC40B}"/>
                  </a:ext>
                </a:extLst>
              </p:cNvPr>
              <p:cNvSpPr/>
              <p:nvPr/>
            </p:nvSpPr>
            <p:spPr>
              <a:xfrm>
                <a:off x="1643312" y="1605907"/>
                <a:ext cx="156733" cy="128959"/>
              </a:xfrm>
              <a:prstGeom prst="arc">
                <a:avLst>
                  <a:gd name="adj1" fmla="val 16200000"/>
                  <a:gd name="adj2" fmla="val 5236426"/>
                </a:avLst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5508B07-21F5-42B1-92B8-2058C3E994E4}"/>
                </a:ext>
              </a:extLst>
            </p:cNvPr>
            <p:cNvGrpSpPr/>
            <p:nvPr/>
          </p:nvGrpSpPr>
          <p:grpSpPr>
            <a:xfrm rot="7857606">
              <a:off x="5647913" y="2710860"/>
              <a:ext cx="3247470" cy="3259009"/>
              <a:chOff x="5285127" y="568324"/>
              <a:chExt cx="3247470" cy="3259009"/>
            </a:xfrm>
            <a:grpFill/>
          </p:grpSpPr>
          <p:grpSp>
            <p:nvGrpSpPr>
              <p:cNvPr id="77" name="Группа 76">
                <a:extLst>
                  <a:ext uri="{FF2B5EF4-FFF2-40B4-BE49-F238E27FC236}">
                    <a16:creationId xmlns:a16="http://schemas.microsoft.com/office/drawing/2014/main" id="{8D0ECDFB-F4D1-45DE-B4B4-C4AB7EE33B7F}"/>
                  </a:ext>
                </a:extLst>
              </p:cNvPr>
              <p:cNvGrpSpPr/>
              <p:nvPr/>
            </p:nvGrpSpPr>
            <p:grpSpPr>
              <a:xfrm>
                <a:off x="6236998" y="646898"/>
                <a:ext cx="167182" cy="385705"/>
                <a:chOff x="4613564" y="166255"/>
                <a:chExt cx="975360" cy="2734888"/>
              </a:xfrm>
              <a:grpFill/>
            </p:grpSpPr>
            <p:sp>
              <p:nvSpPr>
                <p:cNvPr id="135" name="Дуга 134">
                  <a:extLst>
                    <a:ext uri="{FF2B5EF4-FFF2-40B4-BE49-F238E27FC236}">
                      <a16:creationId xmlns:a16="http://schemas.microsoft.com/office/drawing/2014/main" id="{8C7D38DF-2375-461C-834D-784BE9A2FBE0}"/>
                    </a:ext>
                  </a:extLst>
                </p:cNvPr>
                <p:cNvSpPr/>
                <p:nvPr/>
              </p:nvSpPr>
              <p:spPr>
                <a:xfrm>
                  <a:off x="4613564" y="1662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Дуга 135">
                  <a:extLst>
                    <a:ext uri="{FF2B5EF4-FFF2-40B4-BE49-F238E27FC236}">
                      <a16:creationId xmlns:a16="http://schemas.microsoft.com/office/drawing/2014/main" id="{3AF6C8C7-4DBF-4F58-B1F0-88654DFCCC8C}"/>
                    </a:ext>
                  </a:extLst>
                </p:cNvPr>
                <p:cNvSpPr/>
                <p:nvPr/>
              </p:nvSpPr>
              <p:spPr>
                <a:xfrm>
                  <a:off x="4613564" y="10806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Дуга 136">
                  <a:extLst>
                    <a:ext uri="{FF2B5EF4-FFF2-40B4-BE49-F238E27FC236}">
                      <a16:creationId xmlns:a16="http://schemas.microsoft.com/office/drawing/2014/main" id="{0421095B-2AE5-48DE-9E57-200511DF728F}"/>
                    </a:ext>
                  </a:extLst>
                </p:cNvPr>
                <p:cNvSpPr/>
                <p:nvPr/>
              </p:nvSpPr>
              <p:spPr>
                <a:xfrm>
                  <a:off x="4674524" y="198674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8" name="Группа 77">
                <a:extLst>
                  <a:ext uri="{FF2B5EF4-FFF2-40B4-BE49-F238E27FC236}">
                    <a16:creationId xmlns:a16="http://schemas.microsoft.com/office/drawing/2014/main" id="{5AA2C1C9-A930-4C18-87BB-D7DB6E8F16C7}"/>
                  </a:ext>
                </a:extLst>
              </p:cNvPr>
              <p:cNvGrpSpPr/>
              <p:nvPr/>
            </p:nvGrpSpPr>
            <p:grpSpPr>
              <a:xfrm>
                <a:off x="6515088" y="646899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131" name="Группа 130">
                  <a:extLst>
                    <a:ext uri="{FF2B5EF4-FFF2-40B4-BE49-F238E27FC236}">
                      <a16:creationId xmlns:a16="http://schemas.microsoft.com/office/drawing/2014/main" id="{F4575E3F-4B2D-47C0-A3F7-A978D21BD9A3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133" name="Дуга 132">
                    <a:extLst>
                      <a:ext uri="{FF2B5EF4-FFF2-40B4-BE49-F238E27FC236}">
                        <a16:creationId xmlns:a16="http://schemas.microsoft.com/office/drawing/2014/main" id="{A57338B7-717A-4901-9641-55F0C72AB3E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" name="Дуга 133">
                    <a:extLst>
                      <a:ext uri="{FF2B5EF4-FFF2-40B4-BE49-F238E27FC236}">
                        <a16:creationId xmlns:a16="http://schemas.microsoft.com/office/drawing/2014/main" id="{35DC728D-107F-42E2-BB2A-D1B3CC74B5E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2" name="Дуга 131">
                  <a:extLst>
                    <a:ext uri="{FF2B5EF4-FFF2-40B4-BE49-F238E27FC236}">
                      <a16:creationId xmlns:a16="http://schemas.microsoft.com/office/drawing/2014/main" id="{A32C21CE-DC54-4EDF-BD15-9B21AFBA19F9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9" name="Группа 78">
                <a:extLst>
                  <a:ext uri="{FF2B5EF4-FFF2-40B4-BE49-F238E27FC236}">
                    <a16:creationId xmlns:a16="http://schemas.microsoft.com/office/drawing/2014/main" id="{015F98EC-D3BF-4F99-9F04-11CFBA974A6D}"/>
                  </a:ext>
                </a:extLst>
              </p:cNvPr>
              <p:cNvGrpSpPr/>
              <p:nvPr/>
            </p:nvGrpSpPr>
            <p:grpSpPr>
              <a:xfrm>
                <a:off x="6525940" y="1040931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127" name="Группа 126">
                  <a:extLst>
                    <a:ext uri="{FF2B5EF4-FFF2-40B4-BE49-F238E27FC236}">
                      <a16:creationId xmlns:a16="http://schemas.microsoft.com/office/drawing/2014/main" id="{CC330A68-2266-48E4-BA5F-D4D28BD56CB3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129" name="Дуга 128">
                    <a:extLst>
                      <a:ext uri="{FF2B5EF4-FFF2-40B4-BE49-F238E27FC236}">
                        <a16:creationId xmlns:a16="http://schemas.microsoft.com/office/drawing/2014/main" id="{DA888725-03DE-48DD-94EF-249414816A6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" name="Дуга 129">
                    <a:extLst>
                      <a:ext uri="{FF2B5EF4-FFF2-40B4-BE49-F238E27FC236}">
                        <a16:creationId xmlns:a16="http://schemas.microsoft.com/office/drawing/2014/main" id="{C3E43841-DF46-4164-9A56-9C3F7F6886F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8" name="Дуга 127">
                  <a:extLst>
                    <a:ext uri="{FF2B5EF4-FFF2-40B4-BE49-F238E27FC236}">
                      <a16:creationId xmlns:a16="http://schemas.microsoft.com/office/drawing/2014/main" id="{2246A8F5-E15B-4680-A8B4-5C6E5B1118D7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0" name="Группа 79">
                <a:extLst>
                  <a:ext uri="{FF2B5EF4-FFF2-40B4-BE49-F238E27FC236}">
                    <a16:creationId xmlns:a16="http://schemas.microsoft.com/office/drawing/2014/main" id="{1AF1EA69-069B-4910-85FC-51A81FE183BD}"/>
                  </a:ext>
                </a:extLst>
              </p:cNvPr>
              <p:cNvGrpSpPr/>
              <p:nvPr/>
            </p:nvGrpSpPr>
            <p:grpSpPr>
              <a:xfrm>
                <a:off x="6538642" y="1427222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123" name="Группа 122">
                  <a:extLst>
                    <a:ext uri="{FF2B5EF4-FFF2-40B4-BE49-F238E27FC236}">
                      <a16:creationId xmlns:a16="http://schemas.microsoft.com/office/drawing/2014/main" id="{091733A2-3C06-4345-99A1-8398C908A740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125" name="Дуга 124">
                    <a:extLst>
                      <a:ext uri="{FF2B5EF4-FFF2-40B4-BE49-F238E27FC236}">
                        <a16:creationId xmlns:a16="http://schemas.microsoft.com/office/drawing/2014/main" id="{009A65C2-3DB5-440B-9C5E-74FB2CC0CEA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6" name="Дуга 125">
                    <a:extLst>
                      <a:ext uri="{FF2B5EF4-FFF2-40B4-BE49-F238E27FC236}">
                        <a16:creationId xmlns:a16="http://schemas.microsoft.com/office/drawing/2014/main" id="{4A0C1091-7E72-46E2-AD37-E1B8101D52D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4" name="Дуга 123">
                  <a:extLst>
                    <a:ext uri="{FF2B5EF4-FFF2-40B4-BE49-F238E27FC236}">
                      <a16:creationId xmlns:a16="http://schemas.microsoft.com/office/drawing/2014/main" id="{E8927139-E1DD-46ED-84E9-A465E26A9CBD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1" name="Группа 80">
                <a:extLst>
                  <a:ext uri="{FF2B5EF4-FFF2-40B4-BE49-F238E27FC236}">
                    <a16:creationId xmlns:a16="http://schemas.microsoft.com/office/drawing/2014/main" id="{C88ABD97-10AD-4147-8481-C607355EED30}"/>
                  </a:ext>
                </a:extLst>
              </p:cNvPr>
              <p:cNvGrpSpPr/>
              <p:nvPr/>
            </p:nvGrpSpPr>
            <p:grpSpPr>
              <a:xfrm>
                <a:off x="6247447" y="1160390"/>
                <a:ext cx="167182" cy="385705"/>
                <a:chOff x="4613564" y="166255"/>
                <a:chExt cx="975360" cy="2734888"/>
              </a:xfrm>
              <a:grpFill/>
            </p:grpSpPr>
            <p:sp>
              <p:nvSpPr>
                <p:cNvPr id="120" name="Дуга 119">
                  <a:extLst>
                    <a:ext uri="{FF2B5EF4-FFF2-40B4-BE49-F238E27FC236}">
                      <a16:creationId xmlns:a16="http://schemas.microsoft.com/office/drawing/2014/main" id="{BE0CBC19-34B0-45A3-8D71-857E23E8E4CD}"/>
                    </a:ext>
                  </a:extLst>
                </p:cNvPr>
                <p:cNvSpPr/>
                <p:nvPr/>
              </p:nvSpPr>
              <p:spPr>
                <a:xfrm>
                  <a:off x="4613564" y="1662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Дуга 120">
                  <a:extLst>
                    <a:ext uri="{FF2B5EF4-FFF2-40B4-BE49-F238E27FC236}">
                      <a16:creationId xmlns:a16="http://schemas.microsoft.com/office/drawing/2014/main" id="{3FF61C78-D619-4519-80F8-CEAC602FFE77}"/>
                    </a:ext>
                  </a:extLst>
                </p:cNvPr>
                <p:cNvSpPr/>
                <p:nvPr/>
              </p:nvSpPr>
              <p:spPr>
                <a:xfrm>
                  <a:off x="4613564" y="10806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Дуга 121">
                  <a:extLst>
                    <a:ext uri="{FF2B5EF4-FFF2-40B4-BE49-F238E27FC236}">
                      <a16:creationId xmlns:a16="http://schemas.microsoft.com/office/drawing/2014/main" id="{DA90ACA0-6083-4152-BF6C-71B9C81F42C0}"/>
                    </a:ext>
                  </a:extLst>
                </p:cNvPr>
                <p:cNvSpPr/>
                <p:nvPr/>
              </p:nvSpPr>
              <p:spPr>
                <a:xfrm>
                  <a:off x="4674524" y="198674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2" name="Группа 81">
                <a:extLst>
                  <a:ext uri="{FF2B5EF4-FFF2-40B4-BE49-F238E27FC236}">
                    <a16:creationId xmlns:a16="http://schemas.microsoft.com/office/drawing/2014/main" id="{BBC02940-3BC3-4B9A-B3E4-391C232B9D40}"/>
                  </a:ext>
                </a:extLst>
              </p:cNvPr>
              <p:cNvGrpSpPr/>
              <p:nvPr/>
            </p:nvGrpSpPr>
            <p:grpSpPr>
              <a:xfrm>
                <a:off x="6247447" y="1669874"/>
                <a:ext cx="167182" cy="385705"/>
                <a:chOff x="4613564" y="166255"/>
                <a:chExt cx="975360" cy="2734888"/>
              </a:xfrm>
              <a:grpFill/>
            </p:grpSpPr>
            <p:sp>
              <p:nvSpPr>
                <p:cNvPr id="117" name="Дуга 116">
                  <a:extLst>
                    <a:ext uri="{FF2B5EF4-FFF2-40B4-BE49-F238E27FC236}">
                      <a16:creationId xmlns:a16="http://schemas.microsoft.com/office/drawing/2014/main" id="{EF329844-C5DB-4826-8381-0DD9D01AA2C9}"/>
                    </a:ext>
                  </a:extLst>
                </p:cNvPr>
                <p:cNvSpPr/>
                <p:nvPr/>
              </p:nvSpPr>
              <p:spPr>
                <a:xfrm>
                  <a:off x="4613564" y="1662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Дуга 117">
                  <a:extLst>
                    <a:ext uri="{FF2B5EF4-FFF2-40B4-BE49-F238E27FC236}">
                      <a16:creationId xmlns:a16="http://schemas.microsoft.com/office/drawing/2014/main" id="{A857B747-7F06-4BD5-BDCC-78D00646B962}"/>
                    </a:ext>
                  </a:extLst>
                </p:cNvPr>
                <p:cNvSpPr/>
                <p:nvPr/>
              </p:nvSpPr>
              <p:spPr>
                <a:xfrm>
                  <a:off x="4613564" y="10806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Дуга 118">
                  <a:extLst>
                    <a:ext uri="{FF2B5EF4-FFF2-40B4-BE49-F238E27FC236}">
                      <a16:creationId xmlns:a16="http://schemas.microsoft.com/office/drawing/2014/main" id="{3476C85E-A614-4FBD-9BEC-6792737BBA11}"/>
                    </a:ext>
                  </a:extLst>
                </p:cNvPr>
                <p:cNvSpPr/>
                <p:nvPr/>
              </p:nvSpPr>
              <p:spPr>
                <a:xfrm>
                  <a:off x="4674524" y="198674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3" name="Группа 82">
                <a:extLst>
                  <a:ext uri="{FF2B5EF4-FFF2-40B4-BE49-F238E27FC236}">
                    <a16:creationId xmlns:a16="http://schemas.microsoft.com/office/drawing/2014/main" id="{2322991B-F3BA-43CB-9B04-3B9C34797D8A}"/>
                  </a:ext>
                </a:extLst>
              </p:cNvPr>
              <p:cNvGrpSpPr/>
              <p:nvPr/>
            </p:nvGrpSpPr>
            <p:grpSpPr>
              <a:xfrm>
                <a:off x="6549494" y="1812927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113" name="Группа 112">
                  <a:extLst>
                    <a:ext uri="{FF2B5EF4-FFF2-40B4-BE49-F238E27FC236}">
                      <a16:creationId xmlns:a16="http://schemas.microsoft.com/office/drawing/2014/main" id="{1E9C19E3-DEA4-4B32-B737-5077D2F0E403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115" name="Дуга 114">
                    <a:extLst>
                      <a:ext uri="{FF2B5EF4-FFF2-40B4-BE49-F238E27FC236}">
                        <a16:creationId xmlns:a16="http://schemas.microsoft.com/office/drawing/2014/main" id="{57CFCF40-D08F-4721-8F31-E35D6B12AD3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6" name="Дуга 115">
                    <a:extLst>
                      <a:ext uri="{FF2B5EF4-FFF2-40B4-BE49-F238E27FC236}">
                        <a16:creationId xmlns:a16="http://schemas.microsoft.com/office/drawing/2014/main" id="{636A3324-CF37-4C1D-817A-3D3265CC864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4" name="Дуга 113">
                  <a:extLst>
                    <a:ext uri="{FF2B5EF4-FFF2-40B4-BE49-F238E27FC236}">
                      <a16:creationId xmlns:a16="http://schemas.microsoft.com/office/drawing/2014/main" id="{3AAA7407-3ED0-4C96-8B5C-3A956776C64E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3A2AB562-7933-4A1A-A0F6-FCCF02F81F23}"/>
                  </a:ext>
                </a:extLst>
              </p:cNvPr>
              <p:cNvCxnSpPr>
                <a:stCxn id="135" idx="0"/>
              </p:cNvCxnSpPr>
              <p:nvPr/>
            </p:nvCxnSpPr>
            <p:spPr>
              <a:xfrm flipH="1">
                <a:off x="5502269" y="646898"/>
                <a:ext cx="813096" cy="789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4D33A450-7EB0-44EC-B390-B34269D43C2A}"/>
                  </a:ext>
                </a:extLst>
              </p:cNvPr>
              <p:cNvCxnSpPr>
                <a:stCxn id="137" idx="2"/>
              </p:cNvCxnSpPr>
              <p:nvPr/>
            </p:nvCxnSpPr>
            <p:spPr>
              <a:xfrm flipH="1">
                <a:off x="5861314" y="1032552"/>
                <a:ext cx="467631" cy="7802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:a16="http://schemas.microsoft.com/office/drawing/2014/main" id="{076D5A45-B1A9-49F3-9DC4-30EDA7F4B56E}"/>
                  </a:ext>
                </a:extLst>
              </p:cNvPr>
              <p:cNvCxnSpPr>
                <a:stCxn id="120" idx="0"/>
              </p:cNvCxnSpPr>
              <p:nvPr/>
            </p:nvCxnSpPr>
            <p:spPr>
              <a:xfrm flipH="1">
                <a:off x="5861314" y="1160390"/>
                <a:ext cx="464499" cy="1222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>
                <a:extLst>
                  <a:ext uri="{FF2B5EF4-FFF2-40B4-BE49-F238E27FC236}">
                    <a16:creationId xmlns:a16="http://schemas.microsoft.com/office/drawing/2014/main" id="{91847FA7-96BF-4302-A662-CD0C1465913E}"/>
                  </a:ext>
                </a:extLst>
              </p:cNvPr>
              <p:cNvCxnSpPr/>
              <p:nvPr/>
            </p:nvCxnSpPr>
            <p:spPr>
              <a:xfrm rot="13742394" flipV="1">
                <a:off x="6244972" y="1276700"/>
                <a:ext cx="2107500" cy="246775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>
                <a:extLst>
                  <a:ext uri="{FF2B5EF4-FFF2-40B4-BE49-F238E27FC236}">
                    <a16:creationId xmlns:a16="http://schemas.microsoft.com/office/drawing/2014/main" id="{BE00D040-EB3C-4D89-9DA4-E5017202B34D}"/>
                  </a:ext>
                </a:extLst>
              </p:cNvPr>
              <p:cNvCxnSpPr>
                <a:stCxn id="122" idx="2"/>
              </p:cNvCxnSpPr>
              <p:nvPr/>
            </p:nvCxnSpPr>
            <p:spPr>
              <a:xfrm flipH="1">
                <a:off x="5649576" y="1546045"/>
                <a:ext cx="689817" cy="10137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BDB862C6-557C-4135-9B35-5E6182335EE6}"/>
                  </a:ext>
                </a:extLst>
              </p:cNvPr>
              <p:cNvCxnSpPr/>
              <p:nvPr/>
            </p:nvCxnSpPr>
            <p:spPr>
              <a:xfrm flipH="1">
                <a:off x="5285127" y="1672340"/>
                <a:ext cx="1056363" cy="5306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>
                <a:extLst>
                  <a:ext uri="{FF2B5EF4-FFF2-40B4-BE49-F238E27FC236}">
                    <a16:creationId xmlns:a16="http://schemas.microsoft.com/office/drawing/2014/main" id="{AD20B6BB-61B1-4C25-B976-F81FAA6C2331}"/>
                  </a:ext>
                </a:extLst>
              </p:cNvPr>
              <p:cNvCxnSpPr/>
              <p:nvPr/>
            </p:nvCxnSpPr>
            <p:spPr>
              <a:xfrm flipH="1">
                <a:off x="5542227" y="2187088"/>
                <a:ext cx="805500" cy="7465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id="{A492B306-ED57-4400-9988-D78C24D7AFEE}"/>
                  </a:ext>
                </a:extLst>
              </p:cNvPr>
              <p:cNvCxnSpPr/>
              <p:nvPr/>
            </p:nvCxnSpPr>
            <p:spPr>
              <a:xfrm>
                <a:off x="6453202" y="775857"/>
                <a:ext cx="31504" cy="1422777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id="{281E94F3-F82D-4DD0-AE24-38F783BC7229}"/>
                  </a:ext>
                </a:extLst>
              </p:cNvPr>
              <p:cNvCxnSpPr/>
              <p:nvPr/>
            </p:nvCxnSpPr>
            <p:spPr>
              <a:xfrm>
                <a:off x="6423265" y="1556181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>
                <a:extLst>
                  <a:ext uri="{FF2B5EF4-FFF2-40B4-BE49-F238E27FC236}">
                    <a16:creationId xmlns:a16="http://schemas.microsoft.com/office/drawing/2014/main" id="{18FF13CC-C30A-4A77-A43B-FE044E6AC90C}"/>
                  </a:ext>
                </a:extLst>
              </p:cNvPr>
              <p:cNvCxnSpPr/>
              <p:nvPr/>
            </p:nvCxnSpPr>
            <p:spPr>
              <a:xfrm>
                <a:off x="6423265" y="1618070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>
                <a:extLst>
                  <a:ext uri="{FF2B5EF4-FFF2-40B4-BE49-F238E27FC236}">
                    <a16:creationId xmlns:a16="http://schemas.microsoft.com/office/drawing/2014/main" id="{0268260C-63C5-4E9E-B2AD-4A19E0A48AC1}"/>
                  </a:ext>
                </a:extLst>
              </p:cNvPr>
              <p:cNvCxnSpPr/>
              <p:nvPr/>
            </p:nvCxnSpPr>
            <p:spPr>
              <a:xfrm>
                <a:off x="6414629" y="1035194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>
                <a:extLst>
                  <a:ext uri="{FF2B5EF4-FFF2-40B4-BE49-F238E27FC236}">
                    <a16:creationId xmlns:a16="http://schemas.microsoft.com/office/drawing/2014/main" id="{367892EC-174B-4A79-83F2-FAF9B123AEA0}"/>
                  </a:ext>
                </a:extLst>
              </p:cNvPr>
              <p:cNvCxnSpPr/>
              <p:nvPr/>
            </p:nvCxnSpPr>
            <p:spPr>
              <a:xfrm>
                <a:off x="6407869" y="1085908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>
                <a:extLst>
                  <a:ext uri="{FF2B5EF4-FFF2-40B4-BE49-F238E27FC236}">
                    <a16:creationId xmlns:a16="http://schemas.microsoft.com/office/drawing/2014/main" id="{5BF33A3A-1BF3-4179-8C03-8634F1E8FBF1}"/>
                  </a:ext>
                </a:extLst>
              </p:cNvPr>
              <p:cNvCxnSpPr/>
              <p:nvPr/>
            </p:nvCxnSpPr>
            <p:spPr>
              <a:xfrm>
                <a:off x="6168778" y="865080"/>
                <a:ext cx="598233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>
                <a:extLst>
                  <a:ext uri="{FF2B5EF4-FFF2-40B4-BE49-F238E27FC236}">
                    <a16:creationId xmlns:a16="http://schemas.microsoft.com/office/drawing/2014/main" id="{67A9EF68-DE96-4A71-A59A-FF138D268493}"/>
                  </a:ext>
                </a:extLst>
              </p:cNvPr>
              <p:cNvCxnSpPr/>
              <p:nvPr/>
            </p:nvCxnSpPr>
            <p:spPr>
              <a:xfrm>
                <a:off x="6188906" y="1353829"/>
                <a:ext cx="598233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>
                <a:extLst>
                  <a:ext uri="{FF2B5EF4-FFF2-40B4-BE49-F238E27FC236}">
                    <a16:creationId xmlns:a16="http://schemas.microsoft.com/office/drawing/2014/main" id="{69DCEC3D-CC76-4DE5-94A9-6E671DE9BBE5}"/>
                  </a:ext>
                </a:extLst>
              </p:cNvPr>
              <p:cNvCxnSpPr/>
              <p:nvPr/>
            </p:nvCxnSpPr>
            <p:spPr>
              <a:xfrm>
                <a:off x="6188906" y="1863312"/>
                <a:ext cx="598233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>
                <a:extLst>
                  <a:ext uri="{FF2B5EF4-FFF2-40B4-BE49-F238E27FC236}">
                    <a16:creationId xmlns:a16="http://schemas.microsoft.com/office/drawing/2014/main" id="{04DDC50A-9BA1-4F21-AFEF-027FF7EABF4D}"/>
                  </a:ext>
                </a:extLst>
              </p:cNvPr>
              <p:cNvCxnSpPr>
                <a:stCxn id="133" idx="2"/>
              </p:cNvCxnSpPr>
              <p:nvPr/>
            </p:nvCxnSpPr>
            <p:spPr>
              <a:xfrm flipV="1">
                <a:off x="6593349" y="646898"/>
                <a:ext cx="544307" cy="5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C8652D4E-04E2-4891-B435-364D39CA4524}"/>
                  </a:ext>
                </a:extLst>
              </p:cNvPr>
              <p:cNvSpPr/>
              <p:nvPr/>
            </p:nvSpPr>
            <p:spPr>
              <a:xfrm>
                <a:off x="7131153" y="568324"/>
                <a:ext cx="416162" cy="1690781"/>
              </a:xfrm>
              <a:prstGeom prst="rect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ОС</a:t>
                </a:r>
              </a:p>
            </p:txBody>
          </p:sp>
          <p:cxnSp>
            <p:nvCxnSpPr>
              <p:cNvPr id="101" name="Прямая соединительная линия 100">
                <a:extLst>
                  <a:ext uri="{FF2B5EF4-FFF2-40B4-BE49-F238E27FC236}">
                    <a16:creationId xmlns:a16="http://schemas.microsoft.com/office/drawing/2014/main" id="{53FC443C-EFE1-4675-A4FD-0A64ABA735E2}"/>
                  </a:ext>
                </a:extLst>
              </p:cNvPr>
              <p:cNvCxnSpPr/>
              <p:nvPr/>
            </p:nvCxnSpPr>
            <p:spPr>
              <a:xfrm flipV="1">
                <a:off x="6623345" y="2199384"/>
                <a:ext cx="544307" cy="5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>
                <a:extLst>
                  <a:ext uri="{FF2B5EF4-FFF2-40B4-BE49-F238E27FC236}">
                    <a16:creationId xmlns:a16="http://schemas.microsoft.com/office/drawing/2014/main" id="{7A5CCC79-150C-43B2-AFB3-FAEBCA98FD5E}"/>
                  </a:ext>
                </a:extLst>
              </p:cNvPr>
              <p:cNvCxnSpPr/>
              <p:nvPr/>
            </p:nvCxnSpPr>
            <p:spPr>
              <a:xfrm>
                <a:off x="5861314" y="1040354"/>
                <a:ext cx="0" cy="11861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>
                <a:extLst>
                  <a:ext uri="{FF2B5EF4-FFF2-40B4-BE49-F238E27FC236}">
                    <a16:creationId xmlns:a16="http://schemas.microsoft.com/office/drawing/2014/main" id="{C18EEA1A-EF9C-486C-81BD-42CEBDCF36AC}"/>
                  </a:ext>
                </a:extLst>
              </p:cNvPr>
              <p:cNvCxnSpPr/>
              <p:nvPr/>
            </p:nvCxnSpPr>
            <p:spPr>
              <a:xfrm>
                <a:off x="5509357" y="666413"/>
                <a:ext cx="31362" cy="153222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>
                <a:extLst>
                  <a:ext uri="{FF2B5EF4-FFF2-40B4-BE49-F238E27FC236}">
                    <a16:creationId xmlns:a16="http://schemas.microsoft.com/office/drawing/2014/main" id="{D88E6C9A-570A-4D8D-9C8A-1AEB2D5EFDCB}"/>
                  </a:ext>
                </a:extLst>
              </p:cNvPr>
              <p:cNvCxnSpPr/>
              <p:nvPr/>
            </p:nvCxnSpPr>
            <p:spPr>
              <a:xfrm>
                <a:off x="5649576" y="1556181"/>
                <a:ext cx="26595" cy="967485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>
                <a:extLst>
                  <a:ext uri="{FF2B5EF4-FFF2-40B4-BE49-F238E27FC236}">
                    <a16:creationId xmlns:a16="http://schemas.microsoft.com/office/drawing/2014/main" id="{D4D10381-C338-43AF-A032-7B94921D68CE}"/>
                  </a:ext>
                </a:extLst>
              </p:cNvPr>
              <p:cNvCxnSpPr/>
              <p:nvPr/>
            </p:nvCxnSpPr>
            <p:spPr>
              <a:xfrm rot="13742394" flipH="1" flipV="1">
                <a:off x="7018829" y="2538851"/>
                <a:ext cx="1433332" cy="1143631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>
                <a:extLst>
                  <a:ext uri="{FF2B5EF4-FFF2-40B4-BE49-F238E27FC236}">
                    <a16:creationId xmlns:a16="http://schemas.microsoft.com/office/drawing/2014/main" id="{D0081363-4DFB-41A5-803F-1E21BE4409C6}"/>
                  </a:ext>
                </a:extLst>
              </p:cNvPr>
              <p:cNvCxnSpPr/>
              <p:nvPr/>
            </p:nvCxnSpPr>
            <p:spPr>
              <a:xfrm>
                <a:off x="7952824" y="646898"/>
                <a:ext cx="6568" cy="1872887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>
                <a:extLst>
                  <a:ext uri="{FF2B5EF4-FFF2-40B4-BE49-F238E27FC236}">
                    <a16:creationId xmlns:a16="http://schemas.microsoft.com/office/drawing/2014/main" id="{A8A0612F-B6B6-423F-9F1F-EC75FEBB418F}"/>
                  </a:ext>
                </a:extLst>
              </p:cNvPr>
              <p:cNvCxnSpPr/>
              <p:nvPr/>
            </p:nvCxnSpPr>
            <p:spPr>
              <a:xfrm>
                <a:off x="7547315" y="2194622"/>
                <a:ext cx="150198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>
                <a:extLst>
                  <a:ext uri="{FF2B5EF4-FFF2-40B4-BE49-F238E27FC236}">
                    <a16:creationId xmlns:a16="http://schemas.microsoft.com/office/drawing/2014/main" id="{08206723-A520-42D5-90B9-8798352FCEDE}"/>
                  </a:ext>
                </a:extLst>
              </p:cNvPr>
              <p:cNvCxnSpPr/>
              <p:nvPr/>
            </p:nvCxnSpPr>
            <p:spPr>
              <a:xfrm>
                <a:off x="7555257" y="646898"/>
                <a:ext cx="397567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Прямоугольник 108">
                <a:extLst>
                  <a:ext uri="{FF2B5EF4-FFF2-40B4-BE49-F238E27FC236}">
                    <a16:creationId xmlns:a16="http://schemas.microsoft.com/office/drawing/2014/main" id="{AC9F9701-C23D-41EB-A537-CFB5F4E6CDA0}"/>
                  </a:ext>
                </a:extLst>
              </p:cNvPr>
              <p:cNvSpPr/>
              <p:nvPr/>
            </p:nvSpPr>
            <p:spPr>
              <a:xfrm>
                <a:off x="7877397" y="2829567"/>
                <a:ext cx="163989" cy="464079"/>
              </a:xfrm>
              <a:prstGeom prst="rect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id="{DC8C6903-3470-41CE-9282-E945FC5B8852}"/>
                  </a:ext>
                </a:extLst>
              </p:cNvPr>
              <p:cNvCxnSpPr>
                <a:stCxn id="109" idx="0"/>
              </p:cNvCxnSpPr>
              <p:nvPr/>
            </p:nvCxnSpPr>
            <p:spPr>
              <a:xfrm flipH="1" flipV="1">
                <a:off x="7959392" y="2519785"/>
                <a:ext cx="1" cy="309782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>
                <a:extLst>
                  <a:ext uri="{FF2B5EF4-FFF2-40B4-BE49-F238E27FC236}">
                    <a16:creationId xmlns:a16="http://schemas.microsoft.com/office/drawing/2014/main" id="{B3E1B184-1AA4-4BC7-9C13-D56CF6EEF90E}"/>
                  </a:ext>
                </a:extLst>
              </p:cNvPr>
              <p:cNvCxnSpPr/>
              <p:nvPr/>
            </p:nvCxnSpPr>
            <p:spPr>
              <a:xfrm flipV="1">
                <a:off x="7951640" y="3297200"/>
                <a:ext cx="1" cy="244544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Дуга 111">
                <a:extLst>
                  <a:ext uri="{FF2B5EF4-FFF2-40B4-BE49-F238E27FC236}">
                    <a16:creationId xmlns:a16="http://schemas.microsoft.com/office/drawing/2014/main" id="{A8247B58-9DCC-4091-ABCE-321EF0E02D14}"/>
                  </a:ext>
                </a:extLst>
              </p:cNvPr>
              <p:cNvSpPr/>
              <p:nvPr/>
            </p:nvSpPr>
            <p:spPr>
              <a:xfrm>
                <a:off x="6261689" y="2055504"/>
                <a:ext cx="156733" cy="128959"/>
              </a:xfrm>
              <a:prstGeom prst="arc">
                <a:avLst>
                  <a:gd name="adj1" fmla="val 16200000"/>
                  <a:gd name="adj2" fmla="val 5236426"/>
                </a:avLst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71D08DB9-6AC4-49C1-9D4F-B4C7B54B128B}"/>
                </a:ext>
              </a:extLst>
            </p:cNvPr>
            <p:cNvGrpSpPr/>
            <p:nvPr/>
          </p:nvGrpSpPr>
          <p:grpSpPr>
            <a:xfrm rot="13497219" flipH="1">
              <a:off x="1897285" y="2625711"/>
              <a:ext cx="3723844" cy="3307567"/>
              <a:chOff x="5285127" y="568324"/>
              <a:chExt cx="3196609" cy="3307567"/>
            </a:xfrm>
            <a:grpFill/>
          </p:grpSpPr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29775E44-E72C-410A-8482-1BD378CE6E1C}"/>
                  </a:ext>
                </a:extLst>
              </p:cNvPr>
              <p:cNvGrpSpPr/>
              <p:nvPr/>
            </p:nvGrpSpPr>
            <p:grpSpPr>
              <a:xfrm>
                <a:off x="6236998" y="646898"/>
                <a:ext cx="167182" cy="385705"/>
                <a:chOff x="4613564" y="166255"/>
                <a:chExt cx="975360" cy="2734888"/>
              </a:xfrm>
              <a:grpFill/>
            </p:grpSpPr>
            <p:sp>
              <p:nvSpPr>
                <p:cNvPr id="74" name="Дуга 73">
                  <a:extLst>
                    <a:ext uri="{FF2B5EF4-FFF2-40B4-BE49-F238E27FC236}">
                      <a16:creationId xmlns:a16="http://schemas.microsoft.com/office/drawing/2014/main" id="{0F14202C-9B25-43AC-A026-0D4C0F429612}"/>
                    </a:ext>
                  </a:extLst>
                </p:cNvPr>
                <p:cNvSpPr/>
                <p:nvPr/>
              </p:nvSpPr>
              <p:spPr>
                <a:xfrm>
                  <a:off x="4613564" y="1662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Дуга 74">
                  <a:extLst>
                    <a:ext uri="{FF2B5EF4-FFF2-40B4-BE49-F238E27FC236}">
                      <a16:creationId xmlns:a16="http://schemas.microsoft.com/office/drawing/2014/main" id="{F9D3830E-3E58-475A-AE7B-54D3D82DF5E7}"/>
                    </a:ext>
                  </a:extLst>
                </p:cNvPr>
                <p:cNvSpPr/>
                <p:nvPr/>
              </p:nvSpPr>
              <p:spPr>
                <a:xfrm>
                  <a:off x="4613564" y="10806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Дуга 75">
                  <a:extLst>
                    <a:ext uri="{FF2B5EF4-FFF2-40B4-BE49-F238E27FC236}">
                      <a16:creationId xmlns:a16="http://schemas.microsoft.com/office/drawing/2014/main" id="{7702DEDF-291E-4A94-874E-2ACF60CB58D4}"/>
                    </a:ext>
                  </a:extLst>
                </p:cNvPr>
                <p:cNvSpPr/>
                <p:nvPr/>
              </p:nvSpPr>
              <p:spPr>
                <a:xfrm>
                  <a:off x="4674524" y="198674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8067ED24-6FE2-4EBB-A598-8ACAE5E44052}"/>
                  </a:ext>
                </a:extLst>
              </p:cNvPr>
              <p:cNvGrpSpPr/>
              <p:nvPr/>
            </p:nvGrpSpPr>
            <p:grpSpPr>
              <a:xfrm>
                <a:off x="6515088" y="646899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70" name="Группа 69">
                  <a:extLst>
                    <a:ext uri="{FF2B5EF4-FFF2-40B4-BE49-F238E27FC236}">
                      <a16:creationId xmlns:a16="http://schemas.microsoft.com/office/drawing/2014/main" id="{7BC01F97-908A-4BF0-813B-B5F65B45073D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72" name="Дуга 71">
                    <a:extLst>
                      <a:ext uri="{FF2B5EF4-FFF2-40B4-BE49-F238E27FC236}">
                        <a16:creationId xmlns:a16="http://schemas.microsoft.com/office/drawing/2014/main" id="{2ED72BBE-7B84-4E74-B9CB-8F9826C5C2B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" name="Дуга 72">
                    <a:extLst>
                      <a:ext uri="{FF2B5EF4-FFF2-40B4-BE49-F238E27FC236}">
                        <a16:creationId xmlns:a16="http://schemas.microsoft.com/office/drawing/2014/main" id="{4F5B9F4A-183B-429F-B72F-AF2CA6EFD7D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1" name="Дуга 70">
                  <a:extLst>
                    <a:ext uri="{FF2B5EF4-FFF2-40B4-BE49-F238E27FC236}">
                      <a16:creationId xmlns:a16="http://schemas.microsoft.com/office/drawing/2014/main" id="{3C8C121E-07BC-4C5A-95D1-C8C6D43BCD2C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AF9FD209-52BF-432D-9A1D-3BC4FDD16C48}"/>
                  </a:ext>
                </a:extLst>
              </p:cNvPr>
              <p:cNvGrpSpPr/>
              <p:nvPr/>
            </p:nvGrpSpPr>
            <p:grpSpPr>
              <a:xfrm>
                <a:off x="6525940" y="1040931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66" name="Группа 65">
                  <a:extLst>
                    <a:ext uri="{FF2B5EF4-FFF2-40B4-BE49-F238E27FC236}">
                      <a16:creationId xmlns:a16="http://schemas.microsoft.com/office/drawing/2014/main" id="{C3649BC0-04B0-44C7-9578-1554286C6288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68" name="Дуга 67">
                    <a:extLst>
                      <a:ext uri="{FF2B5EF4-FFF2-40B4-BE49-F238E27FC236}">
                        <a16:creationId xmlns:a16="http://schemas.microsoft.com/office/drawing/2014/main" id="{96120C25-426B-433A-9B21-6866C7398B0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" name="Дуга 68">
                    <a:extLst>
                      <a:ext uri="{FF2B5EF4-FFF2-40B4-BE49-F238E27FC236}">
                        <a16:creationId xmlns:a16="http://schemas.microsoft.com/office/drawing/2014/main" id="{49F26303-3229-40D3-9BF4-AA903B46BC8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7" name="Дуга 66">
                  <a:extLst>
                    <a:ext uri="{FF2B5EF4-FFF2-40B4-BE49-F238E27FC236}">
                      <a16:creationId xmlns:a16="http://schemas.microsoft.com/office/drawing/2014/main" id="{78281B78-EC78-4690-B5C0-02CD794F1493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99175F03-DA7E-4211-8732-6A338130D540}"/>
                  </a:ext>
                </a:extLst>
              </p:cNvPr>
              <p:cNvGrpSpPr/>
              <p:nvPr/>
            </p:nvGrpSpPr>
            <p:grpSpPr>
              <a:xfrm>
                <a:off x="6538642" y="1427222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62" name="Группа 61">
                  <a:extLst>
                    <a:ext uri="{FF2B5EF4-FFF2-40B4-BE49-F238E27FC236}">
                      <a16:creationId xmlns:a16="http://schemas.microsoft.com/office/drawing/2014/main" id="{D8B97C9D-6651-451C-A2D2-A11C2ABD5CD7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64" name="Дуга 63">
                    <a:extLst>
                      <a:ext uri="{FF2B5EF4-FFF2-40B4-BE49-F238E27FC236}">
                        <a16:creationId xmlns:a16="http://schemas.microsoft.com/office/drawing/2014/main" id="{F2A36316-462B-4FA8-9B35-27F62D30AA0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" name="Дуга 64">
                    <a:extLst>
                      <a:ext uri="{FF2B5EF4-FFF2-40B4-BE49-F238E27FC236}">
                        <a16:creationId xmlns:a16="http://schemas.microsoft.com/office/drawing/2014/main" id="{80304FFA-B23B-4810-8CC4-BA5F99263D2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3" name="Дуга 62">
                  <a:extLst>
                    <a:ext uri="{FF2B5EF4-FFF2-40B4-BE49-F238E27FC236}">
                      <a16:creationId xmlns:a16="http://schemas.microsoft.com/office/drawing/2014/main" id="{A320A412-9CF1-4592-B329-F46D7F271744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3A4C466E-953F-466D-9807-50CD8DB942EB}"/>
                  </a:ext>
                </a:extLst>
              </p:cNvPr>
              <p:cNvGrpSpPr/>
              <p:nvPr/>
            </p:nvGrpSpPr>
            <p:grpSpPr>
              <a:xfrm>
                <a:off x="6247447" y="1160390"/>
                <a:ext cx="167182" cy="385705"/>
                <a:chOff x="4613564" y="166255"/>
                <a:chExt cx="975360" cy="2734888"/>
              </a:xfrm>
              <a:grpFill/>
            </p:grpSpPr>
            <p:sp>
              <p:nvSpPr>
                <p:cNvPr id="59" name="Дуга 58">
                  <a:extLst>
                    <a:ext uri="{FF2B5EF4-FFF2-40B4-BE49-F238E27FC236}">
                      <a16:creationId xmlns:a16="http://schemas.microsoft.com/office/drawing/2014/main" id="{D6EBE15B-B0FB-4A54-922C-A8FE7F9913B6}"/>
                    </a:ext>
                  </a:extLst>
                </p:cNvPr>
                <p:cNvSpPr/>
                <p:nvPr/>
              </p:nvSpPr>
              <p:spPr>
                <a:xfrm>
                  <a:off x="4613564" y="1662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Дуга 59">
                  <a:extLst>
                    <a:ext uri="{FF2B5EF4-FFF2-40B4-BE49-F238E27FC236}">
                      <a16:creationId xmlns:a16="http://schemas.microsoft.com/office/drawing/2014/main" id="{634CC5EC-EF54-4A51-B7DE-095A8CD05544}"/>
                    </a:ext>
                  </a:extLst>
                </p:cNvPr>
                <p:cNvSpPr/>
                <p:nvPr/>
              </p:nvSpPr>
              <p:spPr>
                <a:xfrm>
                  <a:off x="4613564" y="10806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Дуга 60">
                  <a:extLst>
                    <a:ext uri="{FF2B5EF4-FFF2-40B4-BE49-F238E27FC236}">
                      <a16:creationId xmlns:a16="http://schemas.microsoft.com/office/drawing/2014/main" id="{13A16757-BA7E-4C52-982A-7C2985C34CB1}"/>
                    </a:ext>
                  </a:extLst>
                </p:cNvPr>
                <p:cNvSpPr/>
                <p:nvPr/>
              </p:nvSpPr>
              <p:spPr>
                <a:xfrm>
                  <a:off x="4674524" y="198674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C99D24D5-B713-4B24-880F-26CEE5F1DCB0}"/>
                  </a:ext>
                </a:extLst>
              </p:cNvPr>
              <p:cNvGrpSpPr/>
              <p:nvPr/>
            </p:nvGrpSpPr>
            <p:grpSpPr>
              <a:xfrm>
                <a:off x="6247447" y="1669874"/>
                <a:ext cx="167182" cy="385705"/>
                <a:chOff x="4613564" y="166255"/>
                <a:chExt cx="975360" cy="2734888"/>
              </a:xfrm>
              <a:grpFill/>
            </p:grpSpPr>
            <p:sp>
              <p:nvSpPr>
                <p:cNvPr id="56" name="Дуга 55">
                  <a:extLst>
                    <a:ext uri="{FF2B5EF4-FFF2-40B4-BE49-F238E27FC236}">
                      <a16:creationId xmlns:a16="http://schemas.microsoft.com/office/drawing/2014/main" id="{2A126479-9C00-4F33-9DB1-277DB655D976}"/>
                    </a:ext>
                  </a:extLst>
                </p:cNvPr>
                <p:cNvSpPr/>
                <p:nvPr/>
              </p:nvSpPr>
              <p:spPr>
                <a:xfrm>
                  <a:off x="4613564" y="1662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Дуга 56">
                  <a:extLst>
                    <a:ext uri="{FF2B5EF4-FFF2-40B4-BE49-F238E27FC236}">
                      <a16:creationId xmlns:a16="http://schemas.microsoft.com/office/drawing/2014/main" id="{367C8B83-7557-4E0A-8DD6-10C91F15BC6B}"/>
                    </a:ext>
                  </a:extLst>
                </p:cNvPr>
                <p:cNvSpPr/>
                <p:nvPr/>
              </p:nvSpPr>
              <p:spPr>
                <a:xfrm>
                  <a:off x="4613564" y="1080655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Дуга 57">
                  <a:extLst>
                    <a:ext uri="{FF2B5EF4-FFF2-40B4-BE49-F238E27FC236}">
                      <a16:creationId xmlns:a16="http://schemas.microsoft.com/office/drawing/2014/main" id="{012BF371-A4C3-4399-844A-E6848CE08486}"/>
                    </a:ext>
                  </a:extLst>
                </p:cNvPr>
                <p:cNvSpPr/>
                <p:nvPr/>
              </p:nvSpPr>
              <p:spPr>
                <a:xfrm>
                  <a:off x="4674524" y="198674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D3ECD48D-BB3B-4263-964F-219871B71D47}"/>
                  </a:ext>
                </a:extLst>
              </p:cNvPr>
              <p:cNvGrpSpPr/>
              <p:nvPr/>
            </p:nvGrpSpPr>
            <p:grpSpPr>
              <a:xfrm>
                <a:off x="6549494" y="1812927"/>
                <a:ext cx="173636" cy="385705"/>
                <a:chOff x="7252490" y="976145"/>
                <a:chExt cx="975360" cy="2734888"/>
              </a:xfrm>
              <a:grpFill/>
            </p:grpSpPr>
            <p:grpSp>
              <p:nvGrpSpPr>
                <p:cNvPr id="52" name="Группа 51">
                  <a:extLst>
                    <a:ext uri="{FF2B5EF4-FFF2-40B4-BE49-F238E27FC236}">
                      <a16:creationId xmlns:a16="http://schemas.microsoft.com/office/drawing/2014/main" id="{B13C14F7-A5CD-48B4-BD73-E71CA82C6106}"/>
                    </a:ext>
                  </a:extLst>
                </p:cNvPr>
                <p:cNvGrpSpPr/>
                <p:nvPr/>
              </p:nvGrpSpPr>
              <p:grpSpPr>
                <a:xfrm>
                  <a:off x="7252490" y="976145"/>
                  <a:ext cx="914400" cy="1828800"/>
                  <a:chOff x="7252490" y="976145"/>
                  <a:chExt cx="914400" cy="1828800"/>
                </a:xfrm>
                <a:grpFill/>
              </p:grpSpPr>
              <p:sp>
                <p:nvSpPr>
                  <p:cNvPr id="54" name="Дуга 53">
                    <a:extLst>
                      <a:ext uri="{FF2B5EF4-FFF2-40B4-BE49-F238E27FC236}">
                        <a16:creationId xmlns:a16="http://schemas.microsoft.com/office/drawing/2014/main" id="{61054788-D08D-4132-B809-97AB76822D6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9761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" name="Дуга 54">
                    <a:extLst>
                      <a:ext uri="{FF2B5EF4-FFF2-40B4-BE49-F238E27FC236}">
                        <a16:creationId xmlns:a16="http://schemas.microsoft.com/office/drawing/2014/main" id="{AB5A682B-96C0-4F16-9472-E85D0C13213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52490" y="1890545"/>
                    <a:ext cx="914400" cy="914400"/>
                  </a:xfrm>
                  <a:prstGeom prst="arc">
                    <a:avLst>
                      <a:gd name="adj1" fmla="val 16200000"/>
                      <a:gd name="adj2" fmla="val 5236426"/>
                    </a:avLst>
                  </a:prstGeom>
                  <a:grpFill/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3" name="Дуга 52">
                  <a:extLst>
                    <a:ext uri="{FF2B5EF4-FFF2-40B4-BE49-F238E27FC236}">
                      <a16:creationId xmlns:a16="http://schemas.microsoft.com/office/drawing/2014/main" id="{1757B514-D72E-416D-BAB1-BC8D7D2EA617}"/>
                    </a:ext>
                  </a:extLst>
                </p:cNvPr>
                <p:cNvSpPr/>
                <p:nvPr/>
              </p:nvSpPr>
              <p:spPr>
                <a:xfrm rot="10800000">
                  <a:off x="7313450" y="2796633"/>
                  <a:ext cx="914400" cy="914400"/>
                </a:xfrm>
                <a:prstGeom prst="arc">
                  <a:avLst>
                    <a:gd name="adj1" fmla="val 16200000"/>
                    <a:gd name="adj2" fmla="val 5236426"/>
                  </a:avLst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BBE15DB7-AC74-4A21-BFB1-582D7E75B905}"/>
                  </a:ext>
                </a:extLst>
              </p:cNvPr>
              <p:cNvCxnSpPr>
                <a:stCxn id="74" idx="0"/>
              </p:cNvCxnSpPr>
              <p:nvPr/>
            </p:nvCxnSpPr>
            <p:spPr>
              <a:xfrm flipH="1">
                <a:off x="5502269" y="646898"/>
                <a:ext cx="813096" cy="789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56E2BBDE-EFEB-4DF5-80F5-EF93D5A5BEE9}"/>
                  </a:ext>
                </a:extLst>
              </p:cNvPr>
              <p:cNvCxnSpPr>
                <a:stCxn id="76" idx="2"/>
              </p:cNvCxnSpPr>
              <p:nvPr/>
            </p:nvCxnSpPr>
            <p:spPr>
              <a:xfrm flipH="1">
                <a:off x="5861314" y="1032552"/>
                <a:ext cx="467631" cy="7802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4766FC51-533E-41B7-8D3D-0F7FF01F2D81}"/>
                  </a:ext>
                </a:extLst>
              </p:cNvPr>
              <p:cNvCxnSpPr>
                <a:stCxn id="59" idx="0"/>
              </p:cNvCxnSpPr>
              <p:nvPr/>
            </p:nvCxnSpPr>
            <p:spPr>
              <a:xfrm flipH="1">
                <a:off x="5861314" y="1160390"/>
                <a:ext cx="464499" cy="1222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D4F88370-61DF-4571-86D7-4626C0C384CF}"/>
                  </a:ext>
                </a:extLst>
              </p:cNvPr>
              <p:cNvCxnSpPr/>
              <p:nvPr/>
            </p:nvCxnSpPr>
            <p:spPr>
              <a:xfrm rot="13497219" flipV="1">
                <a:off x="6116208" y="1284693"/>
                <a:ext cx="2365528" cy="259119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9AF63561-28EE-4A1A-9241-7E37E81EAD0E}"/>
                  </a:ext>
                </a:extLst>
              </p:cNvPr>
              <p:cNvCxnSpPr>
                <a:stCxn id="61" idx="2"/>
              </p:cNvCxnSpPr>
              <p:nvPr/>
            </p:nvCxnSpPr>
            <p:spPr>
              <a:xfrm flipH="1">
                <a:off x="5649576" y="1546045"/>
                <a:ext cx="689817" cy="10137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48F6DAAF-D937-47B8-8DA6-491D653466AB}"/>
                  </a:ext>
                </a:extLst>
              </p:cNvPr>
              <p:cNvCxnSpPr/>
              <p:nvPr/>
            </p:nvCxnSpPr>
            <p:spPr>
              <a:xfrm flipH="1">
                <a:off x="5285127" y="1672340"/>
                <a:ext cx="1056363" cy="5306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1A47A4EF-0D8A-4AA3-8222-F384BD6F0ACF}"/>
                  </a:ext>
                </a:extLst>
              </p:cNvPr>
              <p:cNvCxnSpPr/>
              <p:nvPr/>
            </p:nvCxnSpPr>
            <p:spPr>
              <a:xfrm flipH="1">
                <a:off x="5542227" y="2187088"/>
                <a:ext cx="805500" cy="7465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7568B0AA-2BFC-43D1-BF01-C4E13B508F43}"/>
                  </a:ext>
                </a:extLst>
              </p:cNvPr>
              <p:cNvCxnSpPr/>
              <p:nvPr/>
            </p:nvCxnSpPr>
            <p:spPr>
              <a:xfrm>
                <a:off x="6453202" y="775857"/>
                <a:ext cx="31504" cy="1422777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1CD474E5-E22C-46EA-B6D5-30A10026DF9E}"/>
                  </a:ext>
                </a:extLst>
              </p:cNvPr>
              <p:cNvCxnSpPr/>
              <p:nvPr/>
            </p:nvCxnSpPr>
            <p:spPr>
              <a:xfrm>
                <a:off x="6423265" y="1556181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BCDB4EFF-14D5-4557-AAE9-C1A9339E68EA}"/>
                  </a:ext>
                </a:extLst>
              </p:cNvPr>
              <p:cNvCxnSpPr/>
              <p:nvPr/>
            </p:nvCxnSpPr>
            <p:spPr>
              <a:xfrm>
                <a:off x="6423265" y="1618070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4A93E8E3-6302-4117-A4D8-22599DD5FA49}"/>
                  </a:ext>
                </a:extLst>
              </p:cNvPr>
              <p:cNvCxnSpPr/>
              <p:nvPr/>
            </p:nvCxnSpPr>
            <p:spPr>
              <a:xfrm>
                <a:off x="6414629" y="1035194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D53A4847-D031-4FBE-82BB-27A2C2E5ECE6}"/>
                  </a:ext>
                </a:extLst>
              </p:cNvPr>
              <p:cNvCxnSpPr/>
              <p:nvPr/>
            </p:nvCxnSpPr>
            <p:spPr>
              <a:xfrm>
                <a:off x="6407869" y="1085908"/>
                <a:ext cx="89973" cy="12377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3458B0F5-6DDE-4EAF-ABB4-882513505290}"/>
                  </a:ext>
                </a:extLst>
              </p:cNvPr>
              <p:cNvCxnSpPr/>
              <p:nvPr/>
            </p:nvCxnSpPr>
            <p:spPr>
              <a:xfrm>
                <a:off x="6168778" y="865080"/>
                <a:ext cx="598233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AB617DD6-5379-4B79-8401-DC5454877A50}"/>
                  </a:ext>
                </a:extLst>
              </p:cNvPr>
              <p:cNvCxnSpPr/>
              <p:nvPr/>
            </p:nvCxnSpPr>
            <p:spPr>
              <a:xfrm>
                <a:off x="6188906" y="1353829"/>
                <a:ext cx="598233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450EB7A4-159C-4371-878C-3E1CF1155D58}"/>
                  </a:ext>
                </a:extLst>
              </p:cNvPr>
              <p:cNvCxnSpPr/>
              <p:nvPr/>
            </p:nvCxnSpPr>
            <p:spPr>
              <a:xfrm>
                <a:off x="6188906" y="1863312"/>
                <a:ext cx="598233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54A535AF-BFB6-4AED-AF3E-B7BACAB65A6A}"/>
                  </a:ext>
                </a:extLst>
              </p:cNvPr>
              <p:cNvCxnSpPr>
                <a:stCxn id="72" idx="2"/>
              </p:cNvCxnSpPr>
              <p:nvPr/>
            </p:nvCxnSpPr>
            <p:spPr>
              <a:xfrm flipV="1">
                <a:off x="6593349" y="646898"/>
                <a:ext cx="544307" cy="5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8605CB45-E570-4039-9070-8090A35D1FF1}"/>
                  </a:ext>
                </a:extLst>
              </p:cNvPr>
              <p:cNvSpPr/>
              <p:nvPr/>
            </p:nvSpPr>
            <p:spPr>
              <a:xfrm>
                <a:off x="7131153" y="568324"/>
                <a:ext cx="416162" cy="1690781"/>
              </a:xfrm>
              <a:prstGeom prst="rect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ОС</a:t>
                </a:r>
              </a:p>
            </p:txBody>
          </p: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6CF4AE49-A9B5-4DB4-A2DC-410E22E3FEE7}"/>
                  </a:ext>
                </a:extLst>
              </p:cNvPr>
              <p:cNvCxnSpPr/>
              <p:nvPr/>
            </p:nvCxnSpPr>
            <p:spPr>
              <a:xfrm flipV="1">
                <a:off x="6623345" y="2199384"/>
                <a:ext cx="544307" cy="5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E27E9537-1263-4943-BEAE-259B8A1A7A34}"/>
                  </a:ext>
                </a:extLst>
              </p:cNvPr>
              <p:cNvCxnSpPr/>
              <p:nvPr/>
            </p:nvCxnSpPr>
            <p:spPr>
              <a:xfrm>
                <a:off x="5861314" y="1040354"/>
                <a:ext cx="0" cy="11861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4017C285-5AE8-429F-9720-117874B9B6B5}"/>
                  </a:ext>
                </a:extLst>
              </p:cNvPr>
              <p:cNvCxnSpPr/>
              <p:nvPr/>
            </p:nvCxnSpPr>
            <p:spPr>
              <a:xfrm>
                <a:off x="5509357" y="666413"/>
                <a:ext cx="31362" cy="153222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550A915C-2337-47DE-AA6D-0F5205D6C200}"/>
                  </a:ext>
                </a:extLst>
              </p:cNvPr>
              <p:cNvCxnSpPr/>
              <p:nvPr/>
            </p:nvCxnSpPr>
            <p:spPr>
              <a:xfrm>
                <a:off x="5649576" y="1556181"/>
                <a:ext cx="26595" cy="967485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C589AE2F-4E92-4727-89FB-2A3EFED37B1D}"/>
                  </a:ext>
                </a:extLst>
              </p:cNvPr>
              <p:cNvCxnSpPr/>
              <p:nvPr/>
            </p:nvCxnSpPr>
            <p:spPr>
              <a:xfrm rot="13497219" flipH="1" flipV="1">
                <a:off x="7120622" y="2403093"/>
                <a:ext cx="875599" cy="1068797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CE5C1615-A8E6-4239-B752-F79496F4E3DF}"/>
                  </a:ext>
                </a:extLst>
              </p:cNvPr>
              <p:cNvCxnSpPr/>
              <p:nvPr/>
            </p:nvCxnSpPr>
            <p:spPr>
              <a:xfrm>
                <a:off x="7952824" y="646898"/>
                <a:ext cx="6568" cy="1872887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53726147-647E-4B21-9A29-CBF284A3ACB8}"/>
                  </a:ext>
                </a:extLst>
              </p:cNvPr>
              <p:cNvCxnSpPr/>
              <p:nvPr/>
            </p:nvCxnSpPr>
            <p:spPr>
              <a:xfrm rot="13497219" flipH="1">
                <a:off x="7549709" y="2187883"/>
                <a:ext cx="20611" cy="17828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1C6E9C32-6E48-4E71-ADDA-5829AD775A47}"/>
                  </a:ext>
                </a:extLst>
              </p:cNvPr>
              <p:cNvCxnSpPr/>
              <p:nvPr/>
            </p:nvCxnSpPr>
            <p:spPr>
              <a:xfrm>
                <a:off x="7555257" y="646898"/>
                <a:ext cx="397567" cy="0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5BF4A07B-2360-429C-B7EA-6BA083448444}"/>
                  </a:ext>
                </a:extLst>
              </p:cNvPr>
              <p:cNvSpPr/>
              <p:nvPr/>
            </p:nvSpPr>
            <p:spPr>
              <a:xfrm>
                <a:off x="7877397" y="2829567"/>
                <a:ext cx="163989" cy="464079"/>
              </a:xfrm>
              <a:prstGeom prst="rect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46C08030-BE7B-4C52-888C-ACCE66B11749}"/>
                  </a:ext>
                </a:extLst>
              </p:cNvPr>
              <p:cNvCxnSpPr>
                <a:stCxn id="48" idx="0"/>
              </p:cNvCxnSpPr>
              <p:nvPr/>
            </p:nvCxnSpPr>
            <p:spPr>
              <a:xfrm flipH="1" flipV="1">
                <a:off x="7959391" y="2519785"/>
                <a:ext cx="1" cy="309782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F160792C-C94F-4B16-AB97-CBF510445D0F}"/>
                  </a:ext>
                </a:extLst>
              </p:cNvPr>
              <p:cNvCxnSpPr/>
              <p:nvPr/>
            </p:nvCxnSpPr>
            <p:spPr>
              <a:xfrm flipV="1">
                <a:off x="7967158" y="3285147"/>
                <a:ext cx="1" cy="244544"/>
              </a:xfrm>
              <a:prstGeom prst="lin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Дуга 50">
                <a:extLst>
                  <a:ext uri="{FF2B5EF4-FFF2-40B4-BE49-F238E27FC236}">
                    <a16:creationId xmlns:a16="http://schemas.microsoft.com/office/drawing/2014/main" id="{31F87B81-1727-401E-823F-9F7B270EA009}"/>
                  </a:ext>
                </a:extLst>
              </p:cNvPr>
              <p:cNvSpPr/>
              <p:nvPr/>
            </p:nvSpPr>
            <p:spPr>
              <a:xfrm>
                <a:off x="6261689" y="2055504"/>
                <a:ext cx="156733" cy="128959"/>
              </a:xfrm>
              <a:prstGeom prst="arc">
                <a:avLst>
                  <a:gd name="adj1" fmla="val 16200000"/>
                  <a:gd name="adj2" fmla="val 5236426"/>
                </a:avLst>
              </a:prstGeom>
              <a:grpFill/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FA3762C4-6ABB-4D43-AD49-BD5F0F6E4DCC}"/>
                </a:ext>
              </a:extLst>
            </p:cNvPr>
            <p:cNvCxnSpPr/>
            <p:nvPr/>
          </p:nvCxnSpPr>
          <p:spPr>
            <a:xfrm flipH="1">
              <a:off x="5729269" y="3243488"/>
              <a:ext cx="17382" cy="2415417"/>
            </a:xfrm>
            <a:prstGeom prst="lin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12D581B-6BDC-481B-BF86-AD93DA57DBD5}"/>
                </a:ext>
              </a:extLst>
            </p:cNvPr>
            <p:cNvSpPr/>
            <p:nvPr/>
          </p:nvSpPr>
          <p:spPr>
            <a:xfrm>
              <a:off x="5497333" y="5112423"/>
              <a:ext cx="416162" cy="1116466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</a:t>
              </a: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2B46F776-4880-425D-B857-9F7864732307}"/>
              </a:ext>
            </a:extLst>
          </p:cNvPr>
          <p:cNvSpPr txBox="1"/>
          <p:nvPr/>
        </p:nvSpPr>
        <p:spPr>
          <a:xfrm>
            <a:off x="3921961" y="2314466"/>
            <a:ext cx="6803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* </a:t>
            </a:r>
            <a:r>
              <a:rPr lang="ru-RU" sz="1200" dirty="0"/>
              <a:t>Дополнительная компенсация</a:t>
            </a:r>
            <a:r>
              <a:rPr lang="en-US" sz="1200" dirty="0"/>
              <a:t> </a:t>
            </a:r>
            <a:r>
              <a:rPr lang="ru-RU" sz="1200" dirty="0"/>
              <a:t>РМ, входит в комплект УАБ М</a:t>
            </a:r>
          </a:p>
        </p:txBody>
      </p:sp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605FE72E-5241-413E-BCBC-4C6A9D3F0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86" y="3035634"/>
            <a:ext cx="3347616" cy="1621502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0C81125F-117E-4C84-84F5-2C2DB5FC4ED1}"/>
              </a:ext>
            </a:extLst>
          </p:cNvPr>
          <p:cNvSpPr txBox="1"/>
          <p:nvPr/>
        </p:nvSpPr>
        <p:spPr>
          <a:xfrm>
            <a:off x="6743388" y="4949956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* </a:t>
            </a:r>
            <a:r>
              <a:rPr lang="ru-RU" sz="1200" dirty="0"/>
              <a:t>Грозозащита входит в комплект, устанавливается на входе</a:t>
            </a:r>
          </a:p>
        </p:txBody>
      </p:sp>
      <p:grpSp>
        <p:nvGrpSpPr>
          <p:cNvPr id="207" name="Группа 206">
            <a:extLst>
              <a:ext uri="{FF2B5EF4-FFF2-40B4-BE49-F238E27FC236}">
                <a16:creationId xmlns:a16="http://schemas.microsoft.com/office/drawing/2014/main" id="{32D4C650-381C-4490-8017-3787D8572D80}"/>
              </a:ext>
            </a:extLst>
          </p:cNvPr>
          <p:cNvGrpSpPr/>
          <p:nvPr/>
        </p:nvGrpSpPr>
        <p:grpSpPr>
          <a:xfrm>
            <a:off x="4780750" y="2858719"/>
            <a:ext cx="709494" cy="682251"/>
            <a:chOff x="6055139" y="1210114"/>
            <a:chExt cx="709494" cy="682251"/>
          </a:xfrm>
        </p:grpSpPr>
        <p:grpSp>
          <p:nvGrpSpPr>
            <p:cNvPr id="208" name="Группа 207">
              <a:extLst>
                <a:ext uri="{FF2B5EF4-FFF2-40B4-BE49-F238E27FC236}">
                  <a16:creationId xmlns:a16="http://schemas.microsoft.com/office/drawing/2014/main" id="{30B69040-2A7C-4308-9951-505EB7222831}"/>
                </a:ext>
              </a:extLst>
            </p:cNvPr>
            <p:cNvGrpSpPr/>
            <p:nvPr/>
          </p:nvGrpSpPr>
          <p:grpSpPr>
            <a:xfrm rot="5400000">
              <a:off x="6294841" y="1422574"/>
              <a:ext cx="230089" cy="709494"/>
              <a:chOff x="6000107" y="1318110"/>
              <a:chExt cx="230089" cy="594108"/>
            </a:xfrm>
          </p:grpSpPr>
          <p:cxnSp>
            <p:nvCxnSpPr>
              <p:cNvPr id="219" name="Прямая соединительная линия 218">
                <a:extLst>
                  <a:ext uri="{FF2B5EF4-FFF2-40B4-BE49-F238E27FC236}">
                    <a16:creationId xmlns:a16="http://schemas.microsoft.com/office/drawing/2014/main" id="{EBEDCA9F-DE61-4BD8-A74C-43797C5E5AEF}"/>
                  </a:ext>
                </a:extLst>
              </p:cNvPr>
              <p:cNvCxnSpPr/>
              <p:nvPr/>
            </p:nvCxnSpPr>
            <p:spPr>
              <a:xfrm rot="16200000" flipH="1" flipV="1">
                <a:off x="5980357" y="1455982"/>
                <a:ext cx="277054" cy="131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Прямая соединительная линия 219">
                <a:extLst>
                  <a:ext uri="{FF2B5EF4-FFF2-40B4-BE49-F238E27FC236}">
                    <a16:creationId xmlns:a16="http://schemas.microsoft.com/office/drawing/2014/main" id="{1043E96C-F72A-4BCF-BEF9-43B4C718DDAC}"/>
                  </a:ext>
                </a:extLst>
              </p:cNvPr>
              <p:cNvCxnSpPr/>
              <p:nvPr/>
            </p:nvCxnSpPr>
            <p:spPr>
              <a:xfrm>
                <a:off x="6000107" y="1595165"/>
                <a:ext cx="230089" cy="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Прямая соединительная линия 220">
                <a:extLst>
                  <a:ext uri="{FF2B5EF4-FFF2-40B4-BE49-F238E27FC236}">
                    <a16:creationId xmlns:a16="http://schemas.microsoft.com/office/drawing/2014/main" id="{5447DCB0-AD5B-483C-9FBE-F11C2400CAB7}"/>
                  </a:ext>
                </a:extLst>
              </p:cNvPr>
              <p:cNvCxnSpPr/>
              <p:nvPr/>
            </p:nvCxnSpPr>
            <p:spPr>
              <a:xfrm>
                <a:off x="6000107" y="1640991"/>
                <a:ext cx="230089" cy="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Прямая соединительная линия 221">
                <a:extLst>
                  <a:ext uri="{FF2B5EF4-FFF2-40B4-BE49-F238E27FC236}">
                    <a16:creationId xmlns:a16="http://schemas.microsoft.com/office/drawing/2014/main" id="{FBEDB234-59C6-4DF6-94C2-3EBD4DA27360}"/>
                  </a:ext>
                </a:extLst>
              </p:cNvPr>
              <p:cNvCxnSpPr/>
              <p:nvPr/>
            </p:nvCxnSpPr>
            <p:spPr>
              <a:xfrm rot="16200000" flipH="1" flipV="1">
                <a:off x="5982631" y="1775309"/>
                <a:ext cx="270968" cy="2849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7F7626FC-09AC-4515-9507-8D110DE75957}"/>
                </a:ext>
              </a:extLst>
            </p:cNvPr>
            <p:cNvGrpSpPr/>
            <p:nvPr/>
          </p:nvGrpSpPr>
          <p:grpSpPr>
            <a:xfrm rot="2068675">
              <a:off x="6111686" y="1227089"/>
              <a:ext cx="230089" cy="582731"/>
              <a:chOff x="6000107" y="1314631"/>
              <a:chExt cx="230089" cy="598998"/>
            </a:xfrm>
          </p:grpSpPr>
          <p:cxnSp>
            <p:nvCxnSpPr>
              <p:cNvPr id="215" name="Прямая соединительная линия 214">
                <a:extLst>
                  <a:ext uri="{FF2B5EF4-FFF2-40B4-BE49-F238E27FC236}">
                    <a16:creationId xmlns:a16="http://schemas.microsoft.com/office/drawing/2014/main" id="{9C69520F-853D-4EA0-98FE-AA0CB1FF9F71}"/>
                  </a:ext>
                </a:extLst>
              </p:cNvPr>
              <p:cNvCxnSpPr/>
              <p:nvPr/>
            </p:nvCxnSpPr>
            <p:spPr>
              <a:xfrm rot="19531325" flipH="1">
                <a:off x="6031003" y="1314631"/>
                <a:ext cx="168662" cy="255217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Прямая соединительная линия 215">
                <a:extLst>
                  <a:ext uri="{FF2B5EF4-FFF2-40B4-BE49-F238E27FC236}">
                    <a16:creationId xmlns:a16="http://schemas.microsoft.com/office/drawing/2014/main" id="{E4C3EE11-E586-4226-9D05-9C9830A57F74}"/>
                  </a:ext>
                </a:extLst>
              </p:cNvPr>
              <p:cNvCxnSpPr/>
              <p:nvPr/>
            </p:nvCxnSpPr>
            <p:spPr>
              <a:xfrm>
                <a:off x="6000107" y="1595165"/>
                <a:ext cx="230089" cy="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Прямая соединительная линия 216">
                <a:extLst>
                  <a:ext uri="{FF2B5EF4-FFF2-40B4-BE49-F238E27FC236}">
                    <a16:creationId xmlns:a16="http://schemas.microsoft.com/office/drawing/2014/main" id="{8B07C72F-54BB-443A-BDA4-3720F46BEA94}"/>
                  </a:ext>
                </a:extLst>
              </p:cNvPr>
              <p:cNvCxnSpPr/>
              <p:nvPr/>
            </p:nvCxnSpPr>
            <p:spPr>
              <a:xfrm>
                <a:off x="6000107" y="1640991"/>
                <a:ext cx="230089" cy="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Прямая соединительная линия 217">
                <a:extLst>
                  <a:ext uri="{FF2B5EF4-FFF2-40B4-BE49-F238E27FC236}">
                    <a16:creationId xmlns:a16="http://schemas.microsoft.com/office/drawing/2014/main" id="{7E99F28A-DAB0-47E5-9096-F2D9920C20AA}"/>
                  </a:ext>
                </a:extLst>
              </p:cNvPr>
              <p:cNvCxnSpPr/>
              <p:nvPr/>
            </p:nvCxnSpPr>
            <p:spPr>
              <a:xfrm rot="19697259" flipH="1">
                <a:off x="6045167" y="1662337"/>
                <a:ext cx="151880" cy="251292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Группа 209">
              <a:extLst>
                <a:ext uri="{FF2B5EF4-FFF2-40B4-BE49-F238E27FC236}">
                  <a16:creationId xmlns:a16="http://schemas.microsoft.com/office/drawing/2014/main" id="{CB1F942A-8FED-4FCB-A607-5F8C930394D2}"/>
                </a:ext>
              </a:extLst>
            </p:cNvPr>
            <p:cNvGrpSpPr/>
            <p:nvPr/>
          </p:nvGrpSpPr>
          <p:grpSpPr>
            <a:xfrm rot="8767479">
              <a:off x="6477955" y="1210114"/>
              <a:ext cx="230089" cy="625009"/>
              <a:chOff x="6000107" y="1277566"/>
              <a:chExt cx="230089" cy="659580"/>
            </a:xfrm>
          </p:grpSpPr>
          <p:cxnSp>
            <p:nvCxnSpPr>
              <p:cNvPr id="211" name="Прямая соединительная линия 210">
                <a:extLst>
                  <a:ext uri="{FF2B5EF4-FFF2-40B4-BE49-F238E27FC236}">
                    <a16:creationId xmlns:a16="http://schemas.microsoft.com/office/drawing/2014/main" id="{FC11960B-28F4-42CB-80F5-087BC8EF8012}"/>
                  </a:ext>
                </a:extLst>
              </p:cNvPr>
              <p:cNvCxnSpPr/>
              <p:nvPr/>
            </p:nvCxnSpPr>
            <p:spPr>
              <a:xfrm rot="16200000" flipH="1" flipV="1">
                <a:off x="5959429" y="1436365"/>
                <a:ext cx="317599" cy="2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Прямая соединительная линия 211">
                <a:extLst>
                  <a:ext uri="{FF2B5EF4-FFF2-40B4-BE49-F238E27FC236}">
                    <a16:creationId xmlns:a16="http://schemas.microsoft.com/office/drawing/2014/main" id="{9268F843-1A2D-4F87-9620-E8A732033DDA}"/>
                  </a:ext>
                </a:extLst>
              </p:cNvPr>
              <p:cNvCxnSpPr/>
              <p:nvPr/>
            </p:nvCxnSpPr>
            <p:spPr>
              <a:xfrm>
                <a:off x="6000107" y="1595165"/>
                <a:ext cx="230089" cy="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единительная линия 212">
                <a:extLst>
                  <a:ext uri="{FF2B5EF4-FFF2-40B4-BE49-F238E27FC236}">
                    <a16:creationId xmlns:a16="http://schemas.microsoft.com/office/drawing/2014/main" id="{55954F64-02EF-42D6-B97A-93B4BFCEF245}"/>
                  </a:ext>
                </a:extLst>
              </p:cNvPr>
              <p:cNvCxnSpPr/>
              <p:nvPr/>
            </p:nvCxnSpPr>
            <p:spPr>
              <a:xfrm>
                <a:off x="6000107" y="1640991"/>
                <a:ext cx="230089" cy="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Прямая соединительная линия 213">
                <a:extLst>
                  <a:ext uri="{FF2B5EF4-FFF2-40B4-BE49-F238E27FC236}">
                    <a16:creationId xmlns:a16="http://schemas.microsoft.com/office/drawing/2014/main" id="{9D3949CE-B35E-4D5A-B0D3-9FF15638778F}"/>
                  </a:ext>
                </a:extLst>
              </p:cNvPr>
              <p:cNvCxnSpPr/>
              <p:nvPr/>
            </p:nvCxnSpPr>
            <p:spPr>
              <a:xfrm rot="12610901" flipH="1" flipV="1">
                <a:off x="6048339" y="1663483"/>
                <a:ext cx="144764" cy="273663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Прямая соединительная линия 222">
            <a:extLst>
              <a:ext uri="{FF2B5EF4-FFF2-40B4-BE49-F238E27FC236}">
                <a16:creationId xmlns:a16="http://schemas.microsoft.com/office/drawing/2014/main" id="{3F3B1550-83CC-41C1-BC2A-C4055173F704}"/>
              </a:ext>
            </a:extLst>
          </p:cNvPr>
          <p:cNvCxnSpPr/>
          <p:nvPr/>
        </p:nvCxnSpPr>
        <p:spPr>
          <a:xfrm flipH="1">
            <a:off x="4336038" y="2895611"/>
            <a:ext cx="79341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id="{0E9443D8-454A-4EB5-9AB1-55433F6279E6}"/>
              </a:ext>
            </a:extLst>
          </p:cNvPr>
          <p:cNvCxnSpPr/>
          <p:nvPr/>
        </p:nvCxnSpPr>
        <p:spPr>
          <a:xfrm flipH="1">
            <a:off x="4321725" y="3429811"/>
            <a:ext cx="441683" cy="310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>
            <a:extLst>
              <a:ext uri="{FF2B5EF4-FFF2-40B4-BE49-F238E27FC236}">
                <a16:creationId xmlns:a16="http://schemas.microsoft.com/office/drawing/2014/main" id="{91FBF592-F2B6-4E71-AB0E-7A307F30DBD1}"/>
              </a:ext>
            </a:extLst>
          </p:cNvPr>
          <p:cNvCxnSpPr/>
          <p:nvPr/>
        </p:nvCxnSpPr>
        <p:spPr>
          <a:xfrm>
            <a:off x="5490243" y="3435861"/>
            <a:ext cx="0" cy="353745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>
            <a:extLst>
              <a:ext uri="{FF2B5EF4-FFF2-40B4-BE49-F238E27FC236}">
                <a16:creationId xmlns:a16="http://schemas.microsoft.com/office/drawing/2014/main" id="{98688D53-6841-48D6-AB2B-3A229772D14D}"/>
              </a:ext>
            </a:extLst>
          </p:cNvPr>
          <p:cNvCxnSpPr/>
          <p:nvPr/>
        </p:nvCxnSpPr>
        <p:spPr>
          <a:xfrm flipH="1">
            <a:off x="4355183" y="3787446"/>
            <a:ext cx="1123592" cy="481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>
            <a:extLst>
              <a:ext uri="{FF2B5EF4-FFF2-40B4-BE49-F238E27FC236}">
                <a16:creationId xmlns:a16="http://schemas.microsoft.com/office/drawing/2014/main" id="{91BE2768-F8D4-44A8-B590-04428C9258F1}"/>
              </a:ext>
            </a:extLst>
          </p:cNvPr>
          <p:cNvCxnSpPr/>
          <p:nvPr/>
        </p:nvCxnSpPr>
        <p:spPr>
          <a:xfrm flipH="1">
            <a:off x="6241182" y="3323956"/>
            <a:ext cx="1123592" cy="481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9993AA21-5702-483B-8CC9-26702C4F9408}"/>
              </a:ext>
            </a:extLst>
          </p:cNvPr>
          <p:cNvSpPr txBox="1"/>
          <p:nvPr/>
        </p:nvSpPr>
        <p:spPr>
          <a:xfrm>
            <a:off x="4072069" y="2724110"/>
            <a:ext cx="372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941171F2-F44C-44E6-AA5E-835590AAB7FA}"/>
              </a:ext>
            </a:extLst>
          </p:cNvPr>
          <p:cNvSpPr txBox="1"/>
          <p:nvPr/>
        </p:nvSpPr>
        <p:spPr>
          <a:xfrm>
            <a:off x="4074584" y="3614892"/>
            <a:ext cx="271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881DEEBA-811B-4CFC-97AD-CAAB085A6EC2}"/>
              </a:ext>
            </a:extLst>
          </p:cNvPr>
          <p:cNvSpPr txBox="1"/>
          <p:nvPr/>
        </p:nvSpPr>
        <p:spPr>
          <a:xfrm>
            <a:off x="4050059" y="3247328"/>
            <a:ext cx="271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82790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BE2BE4-41DD-46D5-923F-365A4E979E56}"/>
              </a:ext>
            </a:extLst>
          </p:cNvPr>
          <p:cNvSpPr txBox="1"/>
          <p:nvPr/>
        </p:nvSpPr>
        <p:spPr>
          <a:xfrm>
            <a:off x="385303" y="1052542"/>
            <a:ext cx="56368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400" dirty="0"/>
              <a:t>Принцип действия «УАБ» основан на изменении параметров магнитных потоков с обратной связью и перераспределения перетоков фаз, в результате чего происходит изменение напряжений. Линия также становится регулируемой с помощью питающего трансформатора. Высокие шансы сохранить оборудование потребителя работоспособным при обрыве нулевого проводника в линии 0,4 </a:t>
            </a:r>
            <a:r>
              <a:rPr lang="ru-RU" sz="1400" dirty="0" err="1"/>
              <a:t>кВ</a:t>
            </a:r>
            <a:r>
              <a:rPr lang="ru-RU" sz="1400" dirty="0"/>
              <a:t> (электробезопасность) за счет эффекта стабилизации напряжений. Повышается чувствительность защит к однофазным замыканиям. </a:t>
            </a:r>
          </a:p>
          <a:p>
            <a:pPr indent="446088" algn="just"/>
            <a:endParaRPr lang="ru-RU" sz="1400" dirty="0"/>
          </a:p>
          <a:p>
            <a:pPr indent="446088" algn="just"/>
            <a:r>
              <a:rPr lang="ru-RU" sz="1400" dirty="0"/>
              <a:t>Данное решение в 7-10 раз эффективнее, чем обычная замена головного трансформатора на трансформатор с </a:t>
            </a:r>
            <a:r>
              <a:rPr lang="ru-RU" sz="1400" dirty="0" err="1"/>
              <a:t>симметрирующей</a:t>
            </a:r>
            <a:r>
              <a:rPr lang="ru-RU" sz="1400" dirty="0"/>
              <a:t> обмоткой.</a:t>
            </a:r>
          </a:p>
          <a:p>
            <a:pPr indent="446088" algn="just"/>
            <a:endParaRPr lang="en-US" sz="1400" dirty="0"/>
          </a:p>
          <a:p>
            <a:pPr indent="446088" algn="just"/>
            <a:r>
              <a:rPr lang="ru-RU" sz="1400" b="1" dirty="0"/>
              <a:t>Установка УАБ возможна:</a:t>
            </a:r>
          </a:p>
          <a:p>
            <a:pPr indent="446088" algn="just">
              <a:buAutoNum type="arabicPeriod"/>
            </a:pPr>
            <a:r>
              <a:rPr lang="ru-RU" sz="1400" dirty="0"/>
              <a:t>Для оперативного устранение жалоб на КЭ и снижения потерь на </a:t>
            </a:r>
            <a:r>
              <a:rPr lang="ru-RU" sz="1400" dirty="0" err="1"/>
              <a:t>несимметрию</a:t>
            </a:r>
            <a:r>
              <a:rPr lang="ru-RU" sz="1400" dirty="0"/>
              <a:t> в сетях 0,4 </a:t>
            </a:r>
            <a:r>
              <a:rPr lang="ru-RU" sz="1400" dirty="0" err="1"/>
              <a:t>кВ</a:t>
            </a:r>
            <a:r>
              <a:rPr lang="ru-RU" sz="1400" dirty="0"/>
              <a:t> - по инвестиционным программам ДЗО ПАО </a:t>
            </a:r>
            <a:r>
              <a:rPr lang="ru-RU" sz="1400" dirty="0" err="1"/>
              <a:t>Россети</a:t>
            </a:r>
            <a:r>
              <a:rPr lang="ru-RU" sz="1400" dirty="0"/>
              <a:t>.</a:t>
            </a:r>
          </a:p>
          <a:p>
            <a:pPr indent="446088" algn="just">
              <a:buAutoNum type="arabicPeriod"/>
            </a:pPr>
            <a:r>
              <a:rPr lang="ru-RU" sz="1400" dirty="0"/>
              <a:t> С целью массового устранения проблем с качеством ЭЭ и снижения потерь электроэнергии -применение на принципах </a:t>
            </a:r>
            <a:r>
              <a:rPr lang="ru-RU" sz="1400" dirty="0" err="1"/>
              <a:t>энергосервисного</a:t>
            </a:r>
            <a:r>
              <a:rPr lang="ru-RU" sz="1400" dirty="0"/>
              <a:t> контракта.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937CB-12B9-447E-83AF-CBEF8FAF2FB5}"/>
              </a:ext>
            </a:extLst>
          </p:cNvPr>
          <p:cNvSpPr txBox="1"/>
          <p:nvPr/>
        </p:nvSpPr>
        <p:spPr>
          <a:xfrm>
            <a:off x="513892" y="244777"/>
            <a:ext cx="592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Принцип действия «УАБ»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7101AA-AD96-4136-A1E2-7B553252C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2822" r="27852"/>
          <a:stretch/>
        </p:blipFill>
        <p:spPr>
          <a:xfrm>
            <a:off x="6706393" y="1052542"/>
            <a:ext cx="2277533" cy="5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C4176-5147-4578-82E3-AB53801C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46" y="323324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dirty="0"/>
              <a:t>ПРЕИМУЩЕСТВА «УАБ»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49FE6-66A0-400B-A8C9-13010E10C920}"/>
              </a:ext>
            </a:extLst>
          </p:cNvPr>
          <p:cNvSpPr txBox="1"/>
          <p:nvPr/>
        </p:nvSpPr>
        <p:spPr>
          <a:xfrm>
            <a:off x="493231" y="941871"/>
            <a:ext cx="9782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отличие от стабилизатора УАБ подключается параллельно сети на одну опору</a:t>
            </a:r>
          </a:p>
          <a:p>
            <a:pPr algn="just"/>
            <a:endParaRPr lang="ru-RU" sz="1600" dirty="0"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B1D5CE-4A95-45AB-B11D-00EA1A693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02" t="41728" r="39098" b="23829"/>
          <a:stretch/>
        </p:blipFill>
        <p:spPr>
          <a:xfrm>
            <a:off x="7234241" y="1319393"/>
            <a:ext cx="4379114" cy="50314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64F11F-4D5A-48EB-8CF6-BE167CC03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69" t="20865" r="29792" b="49135"/>
          <a:stretch/>
        </p:blipFill>
        <p:spPr>
          <a:xfrm>
            <a:off x="578645" y="1393178"/>
            <a:ext cx="6557963" cy="269622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E1F480-C680-4FF4-86FC-740F8DF3B0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9" t="71257"/>
          <a:stretch/>
        </p:blipFill>
        <p:spPr>
          <a:xfrm>
            <a:off x="578646" y="4159019"/>
            <a:ext cx="6555584" cy="2191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987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C4176-5147-4578-82E3-AB53801C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46" y="323324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dirty="0"/>
              <a:t>ПРЕИМУЩЕСТВА «УАБ»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49FE6-66A0-400B-A8C9-13010E10C920}"/>
              </a:ext>
            </a:extLst>
          </p:cNvPr>
          <p:cNvSpPr txBox="1"/>
          <p:nvPr/>
        </p:nvSpPr>
        <p:spPr>
          <a:xfrm>
            <a:off x="571500" y="871538"/>
            <a:ext cx="10015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УАБ имеет существенные преимущества перед классическим промышленным стабилизатором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 1.Цена в 2 раза ниже. 2. нет разрыва цепи – выше надежность. 3.Качественное симметрирование без ступенчатого регулирования. 4. Повышение напряжения загруженных фаз и понижение недогруженных по всей длине линии, а не только после установки УАБ. 4. Нет ограничений по мощности нагрузки. 6.При симметричных напряжениях появляется возможность регулирования из питающего центра. 7. Снижение технических потерь на 2-5%</a:t>
            </a:r>
          </a:p>
          <a:p>
            <a:pPr algn="just"/>
            <a:endParaRPr lang="ru-RU" sz="1600" dirty="0"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FA78D-CAB8-49BE-8564-95CBC8D63AD8}"/>
              </a:ext>
            </a:extLst>
          </p:cNvPr>
          <p:cNvSpPr txBox="1"/>
          <p:nvPr/>
        </p:nvSpPr>
        <p:spPr>
          <a:xfrm>
            <a:off x="505420" y="2318088"/>
            <a:ext cx="45523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Преимущества УАБ перед трансформатором Y/Y0 с </a:t>
            </a:r>
            <a:r>
              <a:rPr lang="ru-RU" sz="1200" dirty="0" err="1"/>
              <a:t>симметрирующей</a:t>
            </a:r>
            <a:r>
              <a:rPr lang="ru-RU" sz="1200" dirty="0"/>
              <a:t> обмоткой,  Y/Z0, /Y0, (Y/Y0)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Данные трансформаторы эффективны при длине ВЛ до 400 м, далее сопротивление нулевой последовательности увеличивается и возникающая </a:t>
            </a:r>
            <a:r>
              <a:rPr lang="ru-RU" sz="1200" dirty="0" err="1"/>
              <a:t>несимметрия</a:t>
            </a:r>
            <a:r>
              <a:rPr lang="ru-RU" sz="1200" dirty="0"/>
              <a:t> приводит к выходу напряжений за пределы ГОСТ (Подтверждено практическими измерениями  различных ДЗО на ВЛ, где были жалобы потребителей)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294499-C7C4-49B2-88B7-51365FDEE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3" t="24198" r="61872" b="54938"/>
          <a:stretch/>
        </p:blipFill>
        <p:spPr>
          <a:xfrm>
            <a:off x="5462686" y="2446677"/>
            <a:ext cx="1671541" cy="1353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B8658F-9561-4AB9-95ED-0133E5EB8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25" t="39259" r="34791" b="35555"/>
          <a:stretch/>
        </p:blipFill>
        <p:spPr>
          <a:xfrm>
            <a:off x="7539138" y="2407181"/>
            <a:ext cx="3219350" cy="138825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BBED006-282D-4D9E-80A4-EC5EB8A85D6F}"/>
              </a:ext>
            </a:extLst>
          </p:cNvPr>
          <p:cNvGrpSpPr/>
          <p:nvPr/>
        </p:nvGrpSpPr>
        <p:grpSpPr>
          <a:xfrm>
            <a:off x="5462687" y="4007444"/>
            <a:ext cx="5231508" cy="793156"/>
            <a:chOff x="6489700" y="3352800"/>
            <a:chExt cx="5029200" cy="874882"/>
          </a:xfrm>
          <a:solidFill>
            <a:schemeClr val="tx1">
              <a:lumMod val="75000"/>
            </a:schemeClr>
          </a:solidFill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6DC9732-5DBA-4BF5-B92F-FFB715850D55}"/>
                </a:ext>
              </a:extLst>
            </p:cNvPr>
            <p:cNvSpPr/>
            <p:nvPr/>
          </p:nvSpPr>
          <p:spPr>
            <a:xfrm>
              <a:off x="6489700" y="3352800"/>
              <a:ext cx="565623" cy="495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69D956A-F190-47FE-BA8D-1D1899CD8030}"/>
                </a:ext>
              </a:extLst>
            </p:cNvPr>
            <p:cNvSpPr/>
            <p:nvPr/>
          </p:nvSpPr>
          <p:spPr>
            <a:xfrm>
              <a:off x="6489700" y="3732382"/>
              <a:ext cx="565623" cy="495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2765848-CE80-4AE8-B295-4C8A3AABCE1C}"/>
                </a:ext>
              </a:extLst>
            </p:cNvPr>
            <p:cNvCxnSpPr>
              <a:stCxn id="11" idx="6"/>
            </p:cNvCxnSpPr>
            <p:nvPr/>
          </p:nvCxnSpPr>
          <p:spPr>
            <a:xfrm>
              <a:off x="7055323" y="3980032"/>
              <a:ext cx="446357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7528317-3000-441F-A45A-BFCFEA07244B}"/>
              </a:ext>
            </a:extLst>
          </p:cNvPr>
          <p:cNvCxnSpPr/>
          <p:nvPr/>
        </p:nvCxnSpPr>
        <p:spPr>
          <a:xfrm flipH="1" flipV="1">
            <a:off x="8144712" y="3008042"/>
            <a:ext cx="6306" cy="6895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F60F6DA-241B-4BB4-8E6A-EBFB2BE6837D}"/>
              </a:ext>
            </a:extLst>
          </p:cNvPr>
          <p:cNvCxnSpPr/>
          <p:nvPr/>
        </p:nvCxnSpPr>
        <p:spPr>
          <a:xfrm flipH="1" flipV="1">
            <a:off x="7351669" y="3994358"/>
            <a:ext cx="6306" cy="6895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881CF88-8BCE-49D2-A8B6-33303E9FC3F9}"/>
              </a:ext>
            </a:extLst>
          </p:cNvPr>
          <p:cNvCxnSpPr/>
          <p:nvPr/>
        </p:nvCxnSpPr>
        <p:spPr>
          <a:xfrm flipH="1" flipV="1">
            <a:off x="10616449" y="3989320"/>
            <a:ext cx="6306" cy="6895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E4392BF-F616-409B-8C5A-027E0BCABB83}"/>
              </a:ext>
            </a:extLst>
          </p:cNvPr>
          <p:cNvSpPr txBox="1"/>
          <p:nvPr/>
        </p:nvSpPr>
        <p:spPr>
          <a:xfrm>
            <a:off x="9510125" y="4038576"/>
            <a:ext cx="6097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200" dirty="0"/>
              <a:t>1000 метров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D209A8-5599-44B3-B236-3AD3CC679309}"/>
              </a:ext>
            </a:extLst>
          </p:cNvPr>
          <p:cNvSpPr txBox="1"/>
          <p:nvPr/>
        </p:nvSpPr>
        <p:spPr>
          <a:xfrm>
            <a:off x="6038258" y="4679171"/>
            <a:ext cx="231278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100" dirty="0"/>
              <a:t>300-500 метров в зависимости от питающего трансформатора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35B82B-D284-42F5-B7E6-9062EE01BF2A}"/>
              </a:ext>
            </a:extLst>
          </p:cNvPr>
          <p:cNvSpPr txBox="1"/>
          <p:nvPr/>
        </p:nvSpPr>
        <p:spPr>
          <a:xfrm>
            <a:off x="8459040" y="4634583"/>
            <a:ext cx="270201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050" dirty="0"/>
              <a:t>До установки УАБ картина напряжений во второй половине линии после 300-400 м несимметрична, ток в нулевом проводе может быть больше фазного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CF2118-6338-4CC7-91C4-29B07614CA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0" t="32592" r="50254" b="54568"/>
          <a:stretch/>
        </p:blipFill>
        <p:spPr>
          <a:xfrm>
            <a:off x="518902" y="4658421"/>
            <a:ext cx="4876567" cy="11238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A72ABB-5D52-4E43-A5B8-F9C6A4C78E71}"/>
              </a:ext>
            </a:extLst>
          </p:cNvPr>
          <p:cNvSpPr txBox="1"/>
          <p:nvPr/>
        </p:nvSpPr>
        <p:spPr>
          <a:xfrm>
            <a:off x="5503463" y="5658722"/>
            <a:ext cx="273803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050" b="1" dirty="0"/>
              <a:t>После установки УАБ напряжения во второй половине линии </a:t>
            </a:r>
            <a:r>
              <a:rPr lang="ru-RU" sz="1050" b="1" dirty="0" err="1"/>
              <a:t>симметрируются</a:t>
            </a:r>
            <a:r>
              <a:rPr lang="ru-RU" sz="1050" b="1" dirty="0"/>
              <a:t>, ток в нулевом проводе уменьшается примерно в 10 раз!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D9C85B0-BB01-4A64-8BAD-85757647396B}"/>
              </a:ext>
            </a:extLst>
          </p:cNvPr>
          <p:cNvGrpSpPr/>
          <p:nvPr/>
        </p:nvGrpSpPr>
        <p:grpSpPr>
          <a:xfrm>
            <a:off x="494715" y="5899193"/>
            <a:ext cx="4900755" cy="665371"/>
            <a:chOff x="6489700" y="3352800"/>
            <a:chExt cx="5029200" cy="874882"/>
          </a:xfrm>
          <a:solidFill>
            <a:schemeClr val="tx1">
              <a:lumMod val="75000"/>
            </a:schemeClr>
          </a:solidFill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882C54F-2FB1-4E46-95AF-6F324F1D5170}"/>
                </a:ext>
              </a:extLst>
            </p:cNvPr>
            <p:cNvSpPr/>
            <p:nvPr/>
          </p:nvSpPr>
          <p:spPr>
            <a:xfrm>
              <a:off x="6489700" y="3352800"/>
              <a:ext cx="565623" cy="495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B374E215-5712-4CDD-A62E-7D0CFBB611DD}"/>
                </a:ext>
              </a:extLst>
            </p:cNvPr>
            <p:cNvSpPr/>
            <p:nvPr/>
          </p:nvSpPr>
          <p:spPr>
            <a:xfrm>
              <a:off x="6489700" y="3732382"/>
              <a:ext cx="565623" cy="495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4487CB-5189-40A3-88D5-8E209B973ED9}"/>
                </a:ext>
              </a:extLst>
            </p:cNvPr>
            <p:cNvCxnSpPr>
              <a:stCxn id="28" idx="6"/>
            </p:cNvCxnSpPr>
            <p:nvPr/>
          </p:nvCxnSpPr>
          <p:spPr>
            <a:xfrm>
              <a:off x="7055323" y="3980032"/>
              <a:ext cx="4463577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Скругленный прямоугольник 27">
            <a:extLst>
              <a:ext uri="{FF2B5EF4-FFF2-40B4-BE49-F238E27FC236}">
                <a16:creationId xmlns:a16="http://schemas.microsoft.com/office/drawing/2014/main" id="{522E3F15-D3AD-4968-91F9-CC84AE5DEB0F}"/>
              </a:ext>
            </a:extLst>
          </p:cNvPr>
          <p:cNvSpPr/>
          <p:nvPr/>
        </p:nvSpPr>
        <p:spPr>
          <a:xfrm>
            <a:off x="4623488" y="5873096"/>
            <a:ext cx="648599" cy="4115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УАБ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9B02664-F577-4F92-812D-2A8CD6F1A5A9}"/>
              </a:ext>
            </a:extLst>
          </p:cNvPr>
          <p:cNvCxnSpPr>
            <a:cxnSpLocks/>
          </p:cNvCxnSpPr>
          <p:nvPr/>
        </p:nvCxnSpPr>
        <p:spPr>
          <a:xfrm>
            <a:off x="4945404" y="6272366"/>
            <a:ext cx="2383" cy="165187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62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F6A725-9233-415A-B0BE-C7E534304DBE}"/>
              </a:ext>
            </a:extLst>
          </p:cNvPr>
          <p:cNvSpPr txBox="1"/>
          <p:nvPr/>
        </p:nvSpPr>
        <p:spPr>
          <a:xfrm>
            <a:off x="528636" y="431210"/>
            <a:ext cx="10351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+mj-lt"/>
              </a:rPr>
              <a:t>ВЫБОР ОБЪЕКТА ДЛЯ ОПЫТНО-ПРОМЫШЛЕННОЙ ЭКСПЛУАТАЦИИ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20B8D-1C14-457B-BBC3-525683ECBF49}"/>
              </a:ext>
            </a:extLst>
          </p:cNvPr>
          <p:cNvSpPr txBox="1"/>
          <p:nvPr/>
        </p:nvSpPr>
        <p:spPr>
          <a:xfrm>
            <a:off x="550068" y="962442"/>
            <a:ext cx="446522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 апреля 2022 года в филиале ПАО «</a:t>
            </a:r>
            <a:r>
              <a:rPr lang="ru-RU" sz="1600" dirty="0" err="1"/>
              <a:t>Россети</a:t>
            </a:r>
            <a:r>
              <a:rPr lang="ru-RU" sz="1600" dirty="0"/>
              <a:t> Центр» – «Ярэнерго» проводится опытно-промышленная эксплуатация.</a:t>
            </a:r>
          </a:p>
          <a:p>
            <a:pPr algn="just"/>
            <a:r>
              <a:rPr lang="ru-RU" sz="1600" dirty="0"/>
              <a:t>Для проведения ОПЭ выбран объект в Тутаевском РЭС: ВЛ 0,4 </a:t>
            </a:r>
            <a:r>
              <a:rPr lang="ru-RU" sz="1600" dirty="0" err="1"/>
              <a:t>кВ</a:t>
            </a:r>
            <a:r>
              <a:rPr lang="ru-RU" sz="1600" dirty="0"/>
              <a:t> №4 КТП-160 </a:t>
            </a:r>
            <a:r>
              <a:rPr lang="ru-RU" sz="1600" dirty="0" err="1"/>
              <a:t>Есюки</a:t>
            </a:r>
            <a:r>
              <a:rPr lang="ru-RU" sz="1600" dirty="0"/>
              <a:t> ферма, ВЛ-10 №1 Рождественский, ПС Лом. Данная ВЛ выполненная проводом 4А-25, длиной 1020 м и СИП-4*25, длиной 135 м. В соответствии со схемой все абоненты линии являются однофазными по подключению.</a:t>
            </a:r>
          </a:p>
          <a:p>
            <a:pPr algn="just"/>
            <a:r>
              <a:rPr lang="ru-RU" sz="1600" dirty="0"/>
              <a:t>По мере роста нагрузок возникли проблемы с </a:t>
            </a:r>
            <a:r>
              <a:rPr lang="ru-RU" sz="1600" dirty="0" err="1"/>
              <a:t>несимметрией</a:t>
            </a:r>
            <a:r>
              <a:rPr lang="ru-RU" sz="1600" dirty="0"/>
              <a:t> и увеличением потерь напряжения, вследствие этого напряжение вышло за установленные пределы и появились жалобы потребителей.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1A5E47-E8B9-4473-8162-7D3DF87EC49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"/>
          <a:stretch/>
        </p:blipFill>
        <p:spPr bwMode="auto">
          <a:xfrm>
            <a:off x="5281886" y="890673"/>
            <a:ext cx="4290740" cy="5536117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355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F6A725-9233-415A-B0BE-C7E534304DBE}"/>
              </a:ext>
            </a:extLst>
          </p:cNvPr>
          <p:cNvSpPr txBox="1"/>
          <p:nvPr/>
        </p:nvSpPr>
        <p:spPr>
          <a:xfrm>
            <a:off x="528636" y="431210"/>
            <a:ext cx="10351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+mj-lt"/>
              </a:rPr>
              <a:t>ОПЫТНО-ПРОМЫШЛЕННАЯ ЭКСПЛУАТАЦИЯ В «ЯРЭНЕРГО»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03F60-9029-4C9A-9504-CCB8465AF83B}"/>
              </a:ext>
            </a:extLst>
          </p:cNvPr>
          <p:cNvSpPr txBox="1"/>
          <p:nvPr/>
        </p:nvSpPr>
        <p:spPr>
          <a:xfrm>
            <a:off x="7650954" y="1238989"/>
            <a:ext cx="362902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ПЕРВЫЙ ЭТАП</a:t>
            </a:r>
          </a:p>
          <a:p>
            <a:pPr algn="just"/>
            <a:endParaRPr lang="ru-RU" b="1" dirty="0"/>
          </a:p>
          <a:p>
            <a:pPr algn="just"/>
            <a:r>
              <a:rPr lang="ru-RU" sz="1600" dirty="0"/>
              <a:t>Поскольку напряжение в конце линии перестало соответствовать требованиям ГОСТ на КЭЭ, были постоянные жалобы, силами филиала ранее был смонтирован вольтодобавочный трансформатор (далее – бустер) на 15 опоре данной ВЛ 0,4 </a:t>
            </a:r>
            <a:r>
              <a:rPr lang="ru-RU" sz="1600" dirty="0" err="1"/>
              <a:t>кВ.</a:t>
            </a:r>
            <a:endParaRPr lang="ru-RU" sz="1600" dirty="0"/>
          </a:p>
          <a:p>
            <a:pPr algn="just"/>
            <a:r>
              <a:rPr lang="ru-RU" sz="1600" dirty="0"/>
              <a:t>Были проведены замеры до бустера и после бустера с помощью прибора «Ресурс ПКЭ1.7».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BDB8B7-E64F-4A80-A04B-CC860693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6" y="1324717"/>
            <a:ext cx="6925656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30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4561</TotalTime>
  <Words>1833</Words>
  <Application>Microsoft Office PowerPoint</Application>
  <PresentationFormat>Широкоэкранный</PresentationFormat>
  <Paragraphs>122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Ион</vt:lpstr>
      <vt:lpstr>СПОСОБЫ УСТРАНЕНИЯ НЕСООТВЕТСТВИЯ КЭЭ В СЕТЯХ 0,4 кВ </vt:lpstr>
      <vt:lpstr>КАЧЕСТВО ЭЛЕКТРИЧЕСКОЙ ЭНЕРГИИ В СЕТЯХ 0,4 КВ</vt:lpstr>
      <vt:lpstr>СПОСОБЫ РЕШЕНИЯ ВОПРОСА ОТКЛОНЕНИЯ УРОВНЯ  НАПРЯЖЕНИЯ ОТ ГОСТ 32144-2013</vt:lpstr>
      <vt:lpstr>Презентация PowerPoint</vt:lpstr>
      <vt:lpstr>Презентация PowerPoint</vt:lpstr>
      <vt:lpstr>ПРЕИМУЩЕСТВА «УАБ»</vt:lpstr>
      <vt:lpstr>ПРЕИМУЩЕСТВА «УАБ»</vt:lpstr>
      <vt:lpstr>Презентация PowerPoint</vt:lpstr>
      <vt:lpstr>Презентация PowerPoint</vt:lpstr>
      <vt:lpstr>Презентация PowerPoint</vt:lpstr>
      <vt:lpstr>ИТОГИ ПЕРВОЙ ЧАСТИ ОПЭ в «ЯРЭНЕРГО»</vt:lpstr>
      <vt:lpstr>ПРЕИМУЩЕСТВА «УАБ»</vt:lpstr>
      <vt:lpstr>ЦЕЛЕСООБРАЗНОСТЬ ПРИМЕНЕНИЯ «УАБ»</vt:lpstr>
      <vt:lpstr>ВЫВОДЫ</vt:lpstr>
      <vt:lpstr>ПРОВЕДЕННЫЕ ОПЫТНО-ПРОМЫШЛЕННЫЕ ЭКСПЛУАТАЦИИ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«УАБ»  Устройство Автоматической Балансировки</dc:title>
  <dc:creator>Huawei</dc:creator>
  <cp:lastModifiedBy>Huawei</cp:lastModifiedBy>
  <cp:revision>57</cp:revision>
  <dcterms:created xsi:type="dcterms:W3CDTF">2022-05-30T09:43:18Z</dcterms:created>
  <dcterms:modified xsi:type="dcterms:W3CDTF">2023-07-25T11:17:07Z</dcterms:modified>
</cp:coreProperties>
</file>